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Default Extension="mp4" ContentType="video/mp4"/>
</Types>
</file>

<file path=_rels/.rels>&#65279;<?xml version="1.0" encoding="utf-8"?><Relationships xmlns="http://schemas.openxmlformats.org/package/2006/relationships"><Relationship Type="http://schemas.openxmlformats.org/package/2006/relationships/metadata/core-properties" Target="/docProps/core.xml" Id="R06e19c25f3994d63" /><Relationship Type="http://schemas.openxmlformats.org/officeDocument/2006/relationships/extended-properties" Target="/docProps/app.xml" Id="Rb9252248076f4c6a" /><Relationship Type="http://schemas.openxmlformats.org/officeDocument/2006/relationships/officeDocument" Target="/ppt/presentation.xml" Id="R5127109397864ff7"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0eea25ffded84b15"/>
  </p:sldMasterIdLst>
  <p:notesMasterIdLst>
    <p:notesMasterId xmlns:r="http://schemas.openxmlformats.org/officeDocument/2006/relationships" r:id="Rccd510b7c0294a11"/>
  </p:notesMasterIdLst>
  <p:sldIdLst>
    <p:sldId xmlns:r="http://schemas.openxmlformats.org/officeDocument/2006/relationships" id="256" r:id="Rc187c94da1f3487a"/>
    <p:sldId xmlns:r="http://schemas.openxmlformats.org/officeDocument/2006/relationships" id="257" r:id="Rcadeb4364a004d0b"/>
    <p:sldId xmlns:r="http://schemas.openxmlformats.org/officeDocument/2006/relationships" id="258" r:id="R679e6ae7bed14a66"/>
    <p:sldId xmlns:r="http://schemas.openxmlformats.org/officeDocument/2006/relationships" id="259" r:id="R9a58847ddbc940f5"/>
    <p:sldId xmlns:r="http://schemas.openxmlformats.org/officeDocument/2006/relationships" id="260" r:id="R730a4146a5214372"/>
    <p:sldId xmlns:r="http://schemas.openxmlformats.org/officeDocument/2006/relationships" id="261" r:id="Rc3425724450b40ac"/>
    <p:sldId xmlns:r="http://schemas.openxmlformats.org/officeDocument/2006/relationships" id="262" r:id="R9cbf57010c184bbd"/>
    <p:sldId xmlns:r="http://schemas.openxmlformats.org/officeDocument/2006/relationships" id="263" r:id="R4e19f49525e7425b"/>
    <p:sldId xmlns:r="http://schemas.openxmlformats.org/officeDocument/2006/relationships" id="264" r:id="Reb18a6c5c5c74e66"/>
    <p:sldId xmlns:r="http://schemas.openxmlformats.org/officeDocument/2006/relationships" id="265" r:id="R2f4cfbb3e0ec4c63"/>
    <p:sldId xmlns:r="http://schemas.openxmlformats.org/officeDocument/2006/relationships" id="266" r:id="R9cf948e445564337"/>
    <p:sldId xmlns:r="http://schemas.openxmlformats.org/officeDocument/2006/relationships" id="267" r:id="R9107a4d804864652"/>
    <p:sldId xmlns:r="http://schemas.openxmlformats.org/officeDocument/2006/relationships" id="268" r:id="R901ef656887741c0"/>
    <p:sldId xmlns:r="http://schemas.openxmlformats.org/officeDocument/2006/relationships" id="269" r:id="Rb8546c5830e34da5"/>
    <p:sldId xmlns:r="http://schemas.openxmlformats.org/officeDocument/2006/relationships" id="270" r:id="Ra8c63c77e43e4f6b"/>
    <p:sldId xmlns:r="http://schemas.openxmlformats.org/officeDocument/2006/relationships" id="271" r:id="R9d1956a57dae42e4"/>
    <p:sldId xmlns:r="http://schemas.openxmlformats.org/officeDocument/2006/relationships" id="272" r:id="R2146a1df10e84655"/>
    <p:sldId xmlns:r="http://schemas.openxmlformats.org/officeDocument/2006/relationships" id="273" r:id="Rd956cb1794684728"/>
    <p:sldId xmlns:r="http://schemas.openxmlformats.org/officeDocument/2006/relationships" id="274" r:id="Re8a551329e4e47db"/>
    <p:sldId xmlns:r="http://schemas.openxmlformats.org/officeDocument/2006/relationships" id="275" r:id="Rc088b695767b4c29"/>
    <p:sldId xmlns:r="http://schemas.openxmlformats.org/officeDocument/2006/relationships" id="276" r:id="R5a7c70d9bcc24732"/>
    <p:sldId xmlns:r="http://schemas.openxmlformats.org/officeDocument/2006/relationships" id="277" r:id="R7be783ba6b5f4ead"/>
    <p:sldId xmlns:r="http://schemas.openxmlformats.org/officeDocument/2006/relationships" id="278" r:id="Rf791095de4594a37"/>
    <p:sldId xmlns:r="http://schemas.openxmlformats.org/officeDocument/2006/relationships" id="279" r:id="Rcec654acda1b46b2"/>
    <p:sldId xmlns:r="http://schemas.openxmlformats.org/officeDocument/2006/relationships" id="280" r:id="R76004bd018ef411a"/>
    <p:sldId xmlns:r="http://schemas.openxmlformats.org/officeDocument/2006/relationships" id="281" r:id="Rc9956a82dbfe4a4d"/>
    <p:sldId xmlns:r="http://schemas.openxmlformats.org/officeDocument/2006/relationships" id="282" r:id="R5af61bbad4ae4d32"/>
    <p:sldId xmlns:r="http://schemas.openxmlformats.org/officeDocument/2006/relationships" id="283" r:id="R06b0da6100ce4a03"/>
    <p:sldId xmlns:r="http://schemas.openxmlformats.org/officeDocument/2006/relationships" id="284" r:id="R1a68797d3ee1412e"/>
    <p:sldId xmlns:r="http://schemas.openxmlformats.org/officeDocument/2006/relationships" id="285" r:id="Rf268f45bda164eaf"/>
    <p:sldId xmlns:r="http://schemas.openxmlformats.org/officeDocument/2006/relationships" id="286" r:id="Rcf34032a51664020"/>
    <p:sldId xmlns:r="http://schemas.openxmlformats.org/officeDocument/2006/relationships" id="287" r:id="Rb05765eb01ce436d"/>
    <p:sldId xmlns:r="http://schemas.openxmlformats.org/officeDocument/2006/relationships" id="288" r:id="R5b1d0292f3774214"/>
    <p:sldId xmlns:r="http://schemas.openxmlformats.org/officeDocument/2006/relationships" id="289" r:id="Rbcea3dfbc91b444d"/>
    <p:sldId xmlns:r="http://schemas.openxmlformats.org/officeDocument/2006/relationships" id="290" r:id="R4aed6c36c1c4493a"/>
    <p:sldId xmlns:r="http://schemas.openxmlformats.org/officeDocument/2006/relationships" id="291" r:id="R4d937abb16ab4c7c"/>
  </p:sldIdLst>
  <p:sldSz cx="18288000" cy="10287000"/>
  <p:notesSz cx="6858000" cy="9144000"/>
  <p:embeddedFontLst>
    <p:embeddedFont>
      <p:font typeface="Sora"/>
      <p:regular xmlns:r="http://schemas.openxmlformats.org/officeDocument/2006/relationships" r:id="R609485b3fc244eb9"/>
      <p:bold xmlns:r="http://schemas.openxmlformats.org/officeDocument/2006/relationships" r:id="Ra0d4e960c98c499f"/>
    </p:embeddedFont>
    <p:embeddedFont>
      <p:font typeface="Public Sans"/>
      <p:regular xmlns:r="http://schemas.openxmlformats.org/officeDocument/2006/relationships" r:id="R7119d20bffa94ef7"/>
      <p:bold xmlns:r="http://schemas.openxmlformats.org/officeDocument/2006/relationships" r:id="R93af1984f38b473f"/>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9b28f6b772405a" /><Relationship Type="http://schemas.openxmlformats.org/officeDocument/2006/relationships/slideMaster" Target="/ppt/slideMasters/slideMaster1.xml" Id="R0eea25ffded84b15" /><Relationship Type="http://schemas.openxmlformats.org/officeDocument/2006/relationships/notesMaster" Target="/ppt/notesMasters/notesMaster1.xml" Id="Rccd510b7c0294a11" /><Relationship Type="http://schemas.openxmlformats.org/officeDocument/2006/relationships/presProps" Target="/ppt/presProps.xml" Id="R49b3e7202c7a4912" /><Relationship Type="http://schemas.openxmlformats.org/officeDocument/2006/relationships/tableStyles" Target="/ppt/tableStyles.xml" Id="R522869ba268d45bd" /><Relationship Type="http://schemas.openxmlformats.org/officeDocument/2006/relationships/font" Target="/ppt/fonts/font.dat" Id="R609485b3fc244eb9" /><Relationship Type="http://schemas.openxmlformats.org/officeDocument/2006/relationships/font" Target="/ppt/fonts/font2.dat" Id="Ra0d4e960c98c499f" /><Relationship Type="http://schemas.openxmlformats.org/officeDocument/2006/relationships/font" Target="/ppt/fonts/font3.dat" Id="R7119d20bffa94ef7" /><Relationship Type="http://schemas.openxmlformats.org/officeDocument/2006/relationships/font" Target="/ppt/fonts/font4.dat" Id="R93af1984f38b473f" /><Relationship Type="http://schemas.openxmlformats.org/officeDocument/2006/relationships/slide" Target="/ppt/slides/slide1.xml" Id="Rc187c94da1f3487a" /><Relationship Type="http://schemas.openxmlformats.org/officeDocument/2006/relationships/slide" Target="/ppt/slides/slide2.xml" Id="Rcadeb4364a004d0b" /><Relationship Type="http://schemas.openxmlformats.org/officeDocument/2006/relationships/slide" Target="/ppt/slides/slide3.xml" Id="R679e6ae7bed14a66" /><Relationship Type="http://schemas.openxmlformats.org/officeDocument/2006/relationships/slide" Target="/ppt/slides/slide4.xml" Id="R9a58847ddbc940f5" /><Relationship Type="http://schemas.openxmlformats.org/officeDocument/2006/relationships/slide" Target="/ppt/slides/slide5.xml" Id="R730a4146a5214372" /><Relationship Type="http://schemas.openxmlformats.org/officeDocument/2006/relationships/slide" Target="/ppt/slides/slide6.xml" Id="Rc3425724450b40ac" /><Relationship Type="http://schemas.openxmlformats.org/officeDocument/2006/relationships/slide" Target="/ppt/slides/slide7.xml" Id="R9cbf57010c184bbd" /><Relationship Type="http://schemas.openxmlformats.org/officeDocument/2006/relationships/slide" Target="/ppt/slides/slide8.xml" Id="R4e19f49525e7425b" /><Relationship Type="http://schemas.openxmlformats.org/officeDocument/2006/relationships/slide" Target="/ppt/slides/slide9.xml" Id="Reb18a6c5c5c74e66" /><Relationship Type="http://schemas.openxmlformats.org/officeDocument/2006/relationships/slide" Target="/ppt/slides/slide10.xml" Id="R2f4cfbb3e0ec4c63" /><Relationship Type="http://schemas.openxmlformats.org/officeDocument/2006/relationships/slide" Target="/ppt/slides/slide11.xml" Id="R9cf948e445564337" /><Relationship Type="http://schemas.openxmlformats.org/officeDocument/2006/relationships/slide" Target="/ppt/slides/slide12.xml" Id="R9107a4d804864652" /><Relationship Type="http://schemas.openxmlformats.org/officeDocument/2006/relationships/slide" Target="/ppt/slides/slide13.xml" Id="R901ef656887741c0" /><Relationship Type="http://schemas.openxmlformats.org/officeDocument/2006/relationships/slide" Target="/ppt/slides/slide14.xml" Id="Rb8546c5830e34da5" /><Relationship Type="http://schemas.openxmlformats.org/officeDocument/2006/relationships/slide" Target="/ppt/slides/slide15.xml" Id="Ra8c63c77e43e4f6b" /><Relationship Type="http://schemas.openxmlformats.org/officeDocument/2006/relationships/slide" Target="/ppt/slides/slide16.xml" Id="R9d1956a57dae42e4" /><Relationship Type="http://schemas.openxmlformats.org/officeDocument/2006/relationships/slide" Target="/ppt/slides/slide17.xml" Id="R2146a1df10e84655" /><Relationship Type="http://schemas.openxmlformats.org/officeDocument/2006/relationships/slide" Target="/ppt/slides/slide18.xml" Id="Rd956cb1794684728" /><Relationship Type="http://schemas.openxmlformats.org/officeDocument/2006/relationships/slide" Target="/ppt/slides/slide19.xml" Id="Re8a551329e4e47db" /><Relationship Type="http://schemas.openxmlformats.org/officeDocument/2006/relationships/slide" Target="/ppt/slides/slide20.xml" Id="Rc088b695767b4c29" /><Relationship Type="http://schemas.openxmlformats.org/officeDocument/2006/relationships/slide" Target="/ppt/slides/slide21.xml" Id="R5a7c70d9bcc24732" /><Relationship Type="http://schemas.openxmlformats.org/officeDocument/2006/relationships/slide" Target="/ppt/slides/slide22.xml" Id="R7be783ba6b5f4ead" /><Relationship Type="http://schemas.openxmlformats.org/officeDocument/2006/relationships/slide" Target="/ppt/slides/slide23.xml" Id="Rf791095de4594a37" /><Relationship Type="http://schemas.openxmlformats.org/officeDocument/2006/relationships/slide" Target="/ppt/slides/slide24.xml" Id="Rcec654acda1b46b2" /><Relationship Type="http://schemas.openxmlformats.org/officeDocument/2006/relationships/slide" Target="/ppt/slides/slide25.xml" Id="R76004bd018ef411a" /><Relationship Type="http://schemas.openxmlformats.org/officeDocument/2006/relationships/slide" Target="/ppt/slides/slide26.xml" Id="Rc9956a82dbfe4a4d" /><Relationship Type="http://schemas.openxmlformats.org/officeDocument/2006/relationships/slide" Target="/ppt/slides/slide27.xml" Id="R5af61bbad4ae4d32" /><Relationship Type="http://schemas.openxmlformats.org/officeDocument/2006/relationships/slide" Target="/ppt/slides/slide28.xml" Id="R06b0da6100ce4a03" /><Relationship Type="http://schemas.openxmlformats.org/officeDocument/2006/relationships/slide" Target="/ppt/slides/slide29.xml" Id="R1a68797d3ee1412e" /><Relationship Type="http://schemas.openxmlformats.org/officeDocument/2006/relationships/slide" Target="/ppt/slides/slide30.xml" Id="Rf268f45bda164eaf" /><Relationship Type="http://schemas.openxmlformats.org/officeDocument/2006/relationships/slide" Target="/ppt/slides/slide31.xml" Id="Rcf34032a51664020" /><Relationship Type="http://schemas.openxmlformats.org/officeDocument/2006/relationships/slide" Target="/ppt/slides/slide32.xml" Id="Rb05765eb01ce436d" /><Relationship Type="http://schemas.openxmlformats.org/officeDocument/2006/relationships/slide" Target="/ppt/slides/slide33.xml" Id="R5b1d0292f3774214" /><Relationship Type="http://schemas.openxmlformats.org/officeDocument/2006/relationships/slide" Target="/ppt/slides/slide34.xml" Id="Rbcea3dfbc91b444d" /><Relationship Type="http://schemas.openxmlformats.org/officeDocument/2006/relationships/slide" Target="/ppt/slides/slide35.xml" Id="R4aed6c36c1c4493a" /><Relationship Type="http://schemas.openxmlformats.org/officeDocument/2006/relationships/slide" Target="/ppt/slides/slide36.xml" Id="R4d937abb16ab4c7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bf32a659e1a446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2f7dc353244d69" /><Relationship Type="http://schemas.openxmlformats.org/officeDocument/2006/relationships/notesMaster" Target="/ppt/notesMasters/notesMaster1.xml" Id="Rc56241a73396460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ea6852650ff4e5b" /><Relationship Type="http://schemas.openxmlformats.org/officeDocument/2006/relationships/notesMaster" Target="/ppt/notesMasters/notesMaster1.xml" Id="R6bd24eb5da78447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891a1e6ce0403e" /><Relationship Type="http://schemas.openxmlformats.org/officeDocument/2006/relationships/notesMaster" Target="/ppt/notesMasters/notesMaster1.xml" Id="R45334e820dfc49e0" /></Relationships>
</file>

<file path=ppt/notesSlides/_rels/notesSlide4.xml.rels>&#65279;<?xml version="1.0" encoding="utf-8"?><Relationships xmlns="http://schemas.openxmlformats.org/package/2006/relationships"><Relationship Type="http://schemas.openxmlformats.org/officeDocument/2006/relationships/slide" Target="/ppt/slides/slide4.xml" Id="R24b3c6e209424c40" /><Relationship Type="http://schemas.openxmlformats.org/officeDocument/2006/relationships/notesMaster" Target="/ppt/notesMasters/notesMaster1.xml" Id="Ra073addf755a4429"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e67d6566bc46d0" /><Relationship Type="http://schemas.openxmlformats.org/officeDocument/2006/relationships/notesMaster" Target="/ppt/notesMasters/notesMaster1.xml" Id="R87a724e0887f4b7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14965edc4f14057" /><Relationship Type="http://schemas.openxmlformats.org/officeDocument/2006/relationships/notesMaster" Target="/ppt/notesMasters/notesMaster1.xml" Id="Raf3516a50999473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b44a0a5e20245e2" /><Relationship Type="http://schemas.openxmlformats.org/officeDocument/2006/relationships/notesMaster" Target="/ppt/notesMasters/notesMaster1.xml" Id="R2426d6174a0e4c9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26c7bdbd7994e5b" /><Relationship Type="http://schemas.openxmlformats.org/officeDocument/2006/relationships/notesMaster" Target="/ppt/notesMasters/notesMaster1.xml" Id="Rf647490f08e34b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a22ca5cdd349da" /><Relationship Type="http://schemas.openxmlformats.org/officeDocument/2006/relationships/notesMaster" Target="/ppt/notesMasters/notesMaster1.xml" Id="R0ac10aa6bf5b4e3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7b906a552214053" /><Relationship Type="http://schemas.openxmlformats.org/officeDocument/2006/relationships/notesMaster" Target="/ppt/notesMasters/notesMaster1.xml" Id="Rfffccd331ad3450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dbb97b9fb0f478f" /><Relationship Type="http://schemas.openxmlformats.org/officeDocument/2006/relationships/notesMaster" Target="/ppt/notesMasters/notesMaster1.xml" Id="R4b2c06ff7a4049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e4d1317f05246df" /><Relationship Type="http://schemas.openxmlformats.org/officeDocument/2006/relationships/notesMaster" Target="/ppt/notesMasters/notesMaster1.xml" Id="Re5cf8757fe6b404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bba47e533754ba3" /><Relationship Type="http://schemas.openxmlformats.org/officeDocument/2006/relationships/notesMaster" Target="/ppt/notesMasters/notesMaster1.xml" Id="R901a506b5d39412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9c7e9ebde4a404a" /><Relationship Type="http://schemas.openxmlformats.org/officeDocument/2006/relationships/notesMaster" Target="/ppt/notesMasters/notesMaster1.xml" Id="R8b40037601e24a9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25e7ee2e694255" /><Relationship Type="http://schemas.openxmlformats.org/officeDocument/2006/relationships/notesMaster" Target="/ppt/notesMasters/notesMaster1.xml" Id="R083599a9b1fa4a6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42c3e69a9d84fad" /><Relationship Type="http://schemas.openxmlformats.org/officeDocument/2006/relationships/notesMaster" Target="/ppt/notesMasters/notesMaster1.xml" Id="R119fb1fe10804fc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90a34b99de04f70" /><Relationship Type="http://schemas.openxmlformats.org/officeDocument/2006/relationships/notesMaster" Target="/ppt/notesMasters/notesMaster1.xml" Id="Rc6cb465a4e914e7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cc4e5ec8e624471" /><Relationship Type="http://schemas.openxmlformats.org/officeDocument/2006/relationships/notesMaster" Target="/ppt/notesMasters/notesMaster1.xml" Id="R341794607c754a1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821e722c84e4c9b" /><Relationship Type="http://schemas.openxmlformats.org/officeDocument/2006/relationships/notesMaster" Target="/ppt/notesMasters/notesMaster1.xml" Id="R2c9d538723c8485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e3bc7dddf2a4f11" /><Relationship Type="http://schemas.openxmlformats.org/officeDocument/2006/relationships/notesMaster" Target="/ppt/notesMasters/notesMaster1.xml" Id="R91cf9cc6aedd4e4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8633c3439274c82" /><Relationship Type="http://schemas.openxmlformats.org/officeDocument/2006/relationships/notesMaster" Target="/ppt/notesMasters/notesMaster1.xml" Id="R61b8652266534db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ec5005f91f048bf" /><Relationship Type="http://schemas.openxmlformats.org/officeDocument/2006/relationships/notesMaster" Target="/ppt/notesMasters/notesMaster1.xml" Id="Rbd413935b642439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f1543643be94522" /><Relationship Type="http://schemas.openxmlformats.org/officeDocument/2006/relationships/notesMaster" Target="/ppt/notesMasters/notesMaster1.xml" Id="R436ae56c53604d4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79b33c943a84180" /><Relationship Type="http://schemas.openxmlformats.org/officeDocument/2006/relationships/notesMaster" Target="/ppt/notesMasters/notesMaster1.xml" Id="R1326d75963774bd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9264718bc5f4ff3" /><Relationship Type="http://schemas.openxmlformats.org/officeDocument/2006/relationships/notesMaster" Target="/ppt/notesMasters/notesMaster1.xml" Id="R05afada998d4488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254c3b826f64c0e" /><Relationship Type="http://schemas.openxmlformats.org/officeDocument/2006/relationships/notesMaster" Target="/ppt/notesMasters/notesMaster1.xml" Id="R4a3f31fb9d394e1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58ce103cd52406f" /><Relationship Type="http://schemas.openxmlformats.org/officeDocument/2006/relationships/notesMaster" Target="/ppt/notesMasters/notesMaster1.xml" Id="R4bee18656b16491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ddd8d0ff71447a5" /><Relationship Type="http://schemas.openxmlformats.org/officeDocument/2006/relationships/notesMaster" Target="/ppt/notesMasters/notesMaster1.xml" Id="Re6b099bc4c9843e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e9489fe994c48f3" /><Relationship Type="http://schemas.openxmlformats.org/officeDocument/2006/relationships/notesMaster" Target="/ppt/notesMasters/notesMaster1.xml" Id="R37fc9677590642f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359680cd1814e85" /><Relationship Type="http://schemas.openxmlformats.org/officeDocument/2006/relationships/notesMaster" Target="/ppt/notesMasters/notesMaster1.xml" Id="R8044220be6ff47f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88e51d2c8b144d9" /><Relationship Type="http://schemas.openxmlformats.org/officeDocument/2006/relationships/notesMaster" Target="/ppt/notesMasters/notesMaster1.xml" Id="Rf8c96b5b17ca464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8fcd7d60c524ad6" /><Relationship Type="http://schemas.openxmlformats.org/officeDocument/2006/relationships/notesMaster" Target="/ppt/notesMasters/notesMaster1.xml" Id="R13bdb869d8ba48d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1a30b164a144b96" /><Relationship Type="http://schemas.openxmlformats.org/officeDocument/2006/relationships/notesMaster" Target="/ppt/notesMasters/notesMaster1.xml" Id="R70e09602d1474b9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1273b24cc9a4ce9" /><Relationship Type="http://schemas.openxmlformats.org/officeDocument/2006/relationships/notesMaster" Target="/ppt/notesMasters/notesMaster1.xml" Id="R658947d5646c442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ace815769284616" /><Relationship Type="http://schemas.openxmlformats.org/officeDocument/2006/relationships/notesMaster" Target="/ppt/notesMasters/notesMaster1.xml" Id="Re861ca0304df432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7a834fb137f4564" /><Relationship Type="http://schemas.openxmlformats.org/officeDocument/2006/relationships/notesMaster" Target="/ppt/notesMasters/notesMaster1.xml" Id="Ra30cc46957f249f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Onboarding overview. Territory and commercial terms remain governed by the distributor agreement and DMG confirmation. This guide does not establish new commercial terms.</a:t>
            </a:r>
          </a:p>
          <a:p xmlns:a="http://schemas.openxmlformats.org/drawingml/2006/main">
            <a:r>
              <a:t>Source: DMG Distributor Onboarding Video Corrected, original slide 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Complete account access, product review, platform practice and the product quizzes before requesting a readiness review. The training portal at https://training.dmg.health saves your progress and records quiz scores. Use https://portal.dmg.health for the partner platform.</a:t>
            </a:r>
          </a:p>
          <a:p xmlns:a="http://schemas.openxmlformats.org/drawingml/2006/main">
            <a:r>
              <a:t>Source: DMG Distributor Onboarding Video Corrected, original slide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NanoVibronix, PainShield MD User Manual USA, 20-100-0004 Ver 09, supplied on the DMG website: https://www.dmg.health/s/PainShield-Full-Manual.pdf (reviewed October 12, 2026). Pages 12 and 30: operating cycle and driver/actuator specifications. The specifications table gives 91 kHz ± 5 kHz. The manual introduction uses the rounded description 90 kHz. The 96 kHz setting on the research slides describes the historical study devices.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NanoVibronix, PainShield MD User Manual USA, 20-100-0004 Ver 09, supplied on the DMG website: https://www.dmg.health/s/PainShield-Full-Manual.pdf (reviewed October 12, 2026). Page 30: the driver and actuator frequency specification is 91 kHz ± 5 kHz. The manual introduction uses 90 kHz as a general description. Other comparison details come from the supplied DMG training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Markowitz et al. (2019), The Effect of Surface Acoustic Wave (SAW) Device on the Symptomatology of Trigeminal Neuralgia, pages 2–3: https://training.dmg.health/assets/Trigeminal_Neuralgia_Study.pdf. The active group mean VAS changed from 8.12 to 3.65 (55.05% reduction from baseline) at four weeks; the sham group changed from 8.00 to 7.82 (2.25%). Weekly breakthrough-medication use changed from 16.06 to 8.61 (46.4%) in the active group and 14.39 to 14.17 (1.52%) with sham. These are different outcomes. The tennis elbow figure remains from the supplied DMG training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Rosenblum et al. (2014), Surface Acoustic Wave Patch Therapy Affects Tissue Oxygenation in Ischemic Feet: https://www.hmpgloballearningnetwork.com/site/wounds/article/surface-acoustic-wave-patch-therapy-affects-tissue-oxygenation-ischemic-feet. This historical exploratory study included 10 people, none with open wounds; two had toe necrosis. The study assessed one 30-minute session; only two participants continued home use for one month. It does not establish open-wound safety or provide a current treatment protocol.</a:t>
            </a:r>
          </a:p>
          <a:p xmlns:a="http://schemas.openxmlformats.org/drawingml/2006/main">
            <a:r>
              <a:t>Source: Markowitz et al. (2019), The Effect of Surface Acoustic Wave (SAW) Device on the Symptomatology of Trigeminal Neuralgia, pages 2–3: https://training.dmg.health/assets/Trigeminal_Neuralgia_Study.pdf. The active group mean VAS changed from 8.12 to 3.65 (55.05% reduction from baseline) at four weeks; the sham group changed from 8.00 to 7.82 (2.25%). Weekly breakthrough-medication use changed from 16.06 to 8.61 (46.4%) in the active group and 14.39 to 14.17 (1.52%) with sham. These are different outcomes.</a:t>
            </a:r>
          </a:p>
          <a:p xmlns:a="http://schemas.openxmlformats.org/drawingml/2006/main">
            <a:r>
              <a:t>Current use must follow the PainShield MD User Manual USA, 20-100-0004 Ver 09: https://www.dmg.health/s/PainShield-Full-Manual.pdf. Page 7 contraindicates use directly over ischemic tissue in people with vascular disease and directly over open wounds. The 96 kHz values on these research slides describe the study devices, not the current specification 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Rosenblum et al. (2014), Surface Acoustic Wave Patch Therapy Affects Tissue Oxygenation in Ischemic Feet: https://www.hmpgloballearningnetwork.com/site/wounds/article/surface-acoustic-wave-patch-therapy-affects-tissue-oxygenation-ischemic-feet. This historical exploratory study included 10 people, none with open wounds; two had toe necrosis. The study assessed one 30-minute session; only two participants continued home use for one month. It does not establish open-wound safety or provide a current treatment protocol.</a:t>
            </a:r>
          </a:p>
          <a:p xmlns:a="http://schemas.openxmlformats.org/drawingml/2006/main">
            <a:r>
              <a:t>Source: Markowitz et al. (2019), The Effect of Surface Acoustic Wave (SAW) Device on the Symptomatology of Trigeminal Neuralgia, pages 2–3: https://training.dmg.health/assets/Trigeminal_Neuralgia_Study.pdf. The active group mean VAS changed from 8.12 to 3.65 (55.05% reduction from baseline) at four weeks; the sham group changed from 8.00 to 7.82 (2.25%). Weekly breakthrough-medication use changed from 16.06 to 8.61 (46.4%) in the active group and 14.39 to 14.17 (1.52%) with sham. These are different outcomes.</a:t>
            </a:r>
          </a:p>
          <a:p xmlns:a="http://schemas.openxmlformats.org/drawingml/2006/main">
            <a:r>
              <a:t>Current use must follow the PainShield MD User Manual USA, 20-100-0004 Ver 09: https://www.dmg.health/s/PainShield-Full-Manual.pdf. Page 7 contraindicates use directly over ischemic tissue in people with vascular disease and directly over open wounds. The 96 kHz values on these research slides describe the study devices, not the current specification 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NanoVibronix, PainShield MD User Manual USA, 20-100-0004 Ver 09, supplied on the DMG website: https://www.dmg.health/s/PainShield-Full-Manual.pdf (reviewed October 12, 2026). Pages 7 to 9 list contraindications, warnings and precautions. The slide is a summary, not the full safety instructions. PainShield is not MRI compatible. Stop use and contact the treating medical professional if persistent redness, rash, itching, pain, swelling or another abnormality occurs. The treating clinician must determine suitability and 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18.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19.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Capabilities Statment_Regular Bundle_Combined.pdf page 1 and Capabilitiy Statement_Multi Site_Combined.pdf page 1, supplied October 12, 2026. Prices reflect the supplied collateral and are not independently verified current FSS pricing. Confirm the current quote, refill quantities and treatment duration with DMG before ordering.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NanoVibronix, PainShield MD User Manual USA, 20-100-0004 Ver 09, supplied on the DMG website: https://www.dmg.health/s/PainShield-Full-Manual.pdf (reviewed October 12, 2026). Page 24 specifies placement on healthy skin near an open wound and prohibits placement on the wound. Page 9 states that safety and effectiveness have not been established in patients treated with the listed medical devices and implants. Other questions summarize the supplied DMG training.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https://www.dmg.health/about, reviewed October 12, 2026. The facilities shown are examples, not an exhaustive directory. Confirm current facility coverage and your assigned territory with DMG.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example screenshot comes from the supplied training deck. Screens and available records may vary by partner role. Use your invited email at https://portal.dmg.health.</a:t>
            </a:r>
          </a:p>
          <a:p xmlns:a="http://schemas.openxmlformats.org/drawingml/2006/main">
            <a:r>
              <a:t>Source: DMG Distributor Onboarding Video Corrected, original slide 27.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Resource availability may vary by account. Locate one clinician resource and one patient resource for each product you represent. Record any missing documents or questions for your readiness review. Use the separate instructions and resources for each product.</a:t>
            </a:r>
          </a:p>
          <a:p xmlns:a="http://schemas.openxmlformats.org/drawingml/2006/main">
            <a:r>
              <a:t>Source: DMG Distributor Onboarding Video Corrected, original slide 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supplied Ultrabeam_WebEdition_Combined.pdf pages 1 to 2; current dmg.health medical devices and ULTRABEAM pages, reviewed October 12 2026. See current manufacturer instructions for patient suitability and use. Broader light therapy research is separate from device-specific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Ultrabeam_WebEdition_Combined.pdf page 2, supplied October 12, 2026. Confirm the wrap SKU in the ordering system and verify the purchasing route, current pricing and product instructions with DMG.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Embedded H.264 MP4 mobile walkthrough supplied by DMG. Click the video in slide show mode to play. The walkthrough uses test data. After viewing, practice finding an order, locating shipment information, and finding the appropriate resource. Playback depends on the presentation application. The PDF or static preview displays the poster frame.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Completion check: explain the order status, next action, and relevant resource without a live walkthrough.</a:t>
            </a:r>
          </a:p>
          <a:p xmlns:a="http://schemas.openxmlformats.org/drawingml/2006/main">
            <a:r>
              <a:t>Source: DMG Distributor Onboarding Video Corrected, original slide 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Complete the separate product quizzes at https://training.dmg.health using the email associated with your partner account. The portal saves your progress and records quiz scores. Review your results and bring remaining questions to DMG. Quiz completion is one part of the readiness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completion summary should include your name, invited account email, assigned products, assessment completion date, confirmation that you completed the sample order exercise, and any remaining questions. Send it to distributorsupport@dmg.health to request a readiness review. Before launch, confirm account access, product training, territory, agreement and support responsibilities with DMG. Sending the email does not activate a territory.</a:t>
            </a:r>
          </a:p>
          <a:p xmlns:a="http://schemas.openxmlformats.org/drawingml/2006/main">
            <a:r>
              <a:t>Source: DMG Distributor Onboarding Video Corrected, original slide 32.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DMG Distributor Onboarding Video Corrected, original slide 33.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5b98b0020f4ee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ba555c6b9ef4b6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4144cfd8f874b8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67536bc05304b8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d16f7807aad44b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c19284c254548b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D3D41B-A899-466E-8908-F1FA3502F5E5}"/>
              </a:ext>
            </a:extLst>
          </p:cNvPr>
          <p:cNvSpPr>
            <a:spLocks xmlns:a="http://schemas.openxmlformats.org/drawingml/2006/main" noGrp="1"/>
          </p:cNvSpPr>
          <p:nvPr>
            <p:ph type="title" idx="0"/>
          </p:nvPr>
        </p:nvSpPr>
        <p:spPr>
          <a:xfrm xmlns:a="http://schemas.openxmlformats.org/drawingml/2006/main">
            <a:off x="1828800" y="3886200"/>
            <a:ext cx="14630400" cy="14859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7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83DBBC1-E8D5-4F7D-B9C5-EF1A9382BAC5}"/>
              </a:ext>
            </a:extLst>
          </p:cNvPr>
          <p:cNvSpPr>
            <a:spLocks xmlns:a="http://schemas.openxmlformats.org/drawingml/2006/main" noGrp="1"/>
          </p:cNvSpPr>
          <p:nvPr>
            <p:ph type="subTitle" idx="1"/>
          </p:nvPr>
        </p:nvSpPr>
        <p:spPr>
          <a:xfrm xmlns:a="http://schemas.openxmlformats.org/drawingml/2006/main">
            <a:off x="2743200" y="5657850"/>
            <a:ext cx="12801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15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216FB6E-26F7-441F-89B5-C66DC2D9A06A}"/>
              </a:ext>
            </a:extLst>
          </p:cNvPr>
          <p:cNvSpPr>
            <a:spLocks xmlns:a="http://schemas.openxmlformats.org/drawingml/2006/main" noGrp="1"/>
          </p:cNvSpPr>
          <p:nvPr>
            <p:ph type="title" idx="0"/>
          </p:nvPr>
        </p:nvSpPr>
        <p:spPr>
          <a:xfrm xmlns:a="http://schemas.openxmlformats.org/drawingml/2006/main">
            <a:off x="1828800" y="4286250"/>
            <a:ext cx="14630400" cy="1714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F20BCB5-BBB8-4229-8775-8639A868C07B}"/>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15B88F2-B48C-4499-9E03-AA62FC2F5A1C}"/>
              </a:ext>
            </a:extLst>
          </p:cNvPr>
          <p:cNvSpPr>
            <a:spLocks xmlns:a="http://schemas.openxmlformats.org/drawingml/2006/main" noGrp="1"/>
          </p:cNvSpPr>
          <p:nvPr>
            <p:ph type="body" idx="1"/>
          </p:nvPr>
        </p:nvSpPr>
        <p:spPr>
          <a:xfrm xmlns:a="http://schemas.openxmlformats.org/drawingml/2006/main">
            <a:off x="1028700" y="2857500"/>
            <a:ext cx="162306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B579EEF-83B6-4D7C-9074-9111409BA4C7}"/>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334C07D-6E92-4B4F-A887-559308A6978D}"/>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8A17974-79C7-485C-A927-70C0D0328C6A}"/>
              </a:ext>
            </a:extLst>
          </p:cNvPr>
          <p:cNvSpPr>
            <a:spLocks xmlns:a="http://schemas.openxmlformats.org/drawingml/2006/main" noGrp="1"/>
          </p:cNvSpPr>
          <p:nvPr>
            <p:ph type="body" idx="2"/>
          </p:nvPr>
        </p:nvSpPr>
        <p:spPr>
          <a:xfrm xmlns:a="http://schemas.openxmlformats.org/drawingml/2006/main">
            <a:off x="97155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A0C5036-7E9D-47A5-A29C-26C29914837F}"/>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D647EDB-37BC-493C-88F0-2E68D183B59C}"/>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92208164184787" /><Relationship Type="http://schemas.openxmlformats.org/officeDocument/2006/relationships/slideLayout" Target="/ppt/slideLayouts/slideLayout1.xml" Id="Reca4ccb809904615" /><Relationship Type="http://schemas.openxmlformats.org/officeDocument/2006/relationships/slideLayout" Target="/ppt/slideLayouts/slideLayout2.xml" Id="R7a450a548d0c4a88" /><Relationship Type="http://schemas.openxmlformats.org/officeDocument/2006/relationships/slideLayout" Target="/ppt/slideLayouts/slideLayout3.xml" Id="R7a542b0c697f4dbe" /><Relationship Type="http://schemas.openxmlformats.org/officeDocument/2006/relationships/slideLayout" Target="/ppt/slideLayouts/slideLayout4.xml" Id="Rad415e78dc7d48e9" /><Relationship Type="http://schemas.openxmlformats.org/officeDocument/2006/relationships/slideLayout" Target="/ppt/slideLayouts/slideLayout5.xml" Id="R259cfa1be7a04aac" /><Relationship Type="http://schemas.openxmlformats.org/officeDocument/2006/relationships/slideLayout" Target="/ppt/slideLayouts/slideLayout6.xml" Id="R2d54cbdcd993441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ca4ccb809904615"/>
    <p:sldLayoutId xmlns:r="http://schemas.openxmlformats.org/officeDocument/2006/relationships" id="2147483650" r:id="R7a450a548d0c4a88"/>
    <p:sldLayoutId xmlns:r="http://schemas.openxmlformats.org/officeDocument/2006/relationships" id="2147483651" r:id="R7a542b0c697f4dbe"/>
    <p:sldLayoutId xmlns:r="http://schemas.openxmlformats.org/officeDocument/2006/relationships" id="2147483652" r:id="Rad415e78dc7d48e9"/>
    <p:sldLayoutId xmlns:r="http://schemas.openxmlformats.org/officeDocument/2006/relationships" id="2147483653" r:id="R259cfa1be7a04aac"/>
    <p:sldLayoutId xmlns:r="http://schemas.openxmlformats.org/officeDocument/2006/relationships" id="2147483654" r:id="R2d54cbdcd993441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f7df345d75341b1" /><Relationship Type="http://schemas.openxmlformats.org/officeDocument/2006/relationships/image" Target="/ppt/media/image.png" Id="R66a5633524e74062" /><Relationship Type="http://schemas.openxmlformats.org/officeDocument/2006/relationships/image" Target="/ppt/media/image2.png" Id="R7591f4100d8c48dc" /><Relationship Type="http://schemas.openxmlformats.org/officeDocument/2006/relationships/image" Target="/ppt/media/image3.png" Id="R599558dab44847f7" /><Relationship Type="http://schemas.openxmlformats.org/officeDocument/2006/relationships/hyperlink" Target="https://portal.dmg.health/" TargetMode="External" Id="Rabe0136ae8014754" /><Relationship Type="http://schemas.openxmlformats.org/officeDocument/2006/relationships/notesSlide" Target="/ppt/notesSlides/notesSlide1.xml" Id="Rabc14a5485bd46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e8efc7b7ff745bd" /><Relationship Type="http://schemas.openxmlformats.org/officeDocument/2006/relationships/image" Target="/ppt/media/image4.png" Id="Rbb62282886fd4e78" /><Relationship Type="http://schemas.openxmlformats.org/officeDocument/2006/relationships/image" Target="/ppt/media/image5.png" Id="R8a694e7b43574174" /><Relationship Type="http://schemas.openxmlformats.org/officeDocument/2006/relationships/hyperlink" Target="https://training.dmg.health" TargetMode="External" Id="R44baa23170a64a8e" /><Relationship Type="http://schemas.openxmlformats.org/officeDocument/2006/relationships/notesSlide" Target="/ppt/notesSlides/notesSlide2.xml" Id="Rf3c7ad8825ae469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9663ac6c5914f60" /><Relationship Type="http://schemas.openxmlformats.org/officeDocument/2006/relationships/image" Target="/ppt/media/image6.png" Id="R95dfedb80bc54d84" /><Relationship Type="http://schemas.openxmlformats.org/officeDocument/2006/relationships/image" Target="/ppt/media/image7.png" Id="Rc9ead5ef81a042d4" /><Relationship Type="http://schemas.openxmlformats.org/officeDocument/2006/relationships/image" Target="/ppt/media/image8.png" Id="R4f61c66023824645" /><Relationship Type="http://schemas.openxmlformats.org/officeDocument/2006/relationships/notesSlide" Target="/ppt/notesSlides/notesSlide3.xml" Id="Rd5847d51d9ff413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05daec4497e4db1" /><Relationship Type="http://schemas.openxmlformats.org/officeDocument/2006/relationships/image" Target="/ppt/media/image9.png" Id="Rbbc6cc7a56484742" /><Relationship Type="http://schemas.openxmlformats.org/officeDocument/2006/relationships/image" Target="/ppt/media/image10.png" Id="Rb89f10bd53bb4fe0" /><Relationship Type="http://schemas.openxmlformats.org/officeDocument/2006/relationships/image" Target="/ppt/media/image11.png" Id="Rd7a95295b07740fa" /><Relationship Type="http://schemas.openxmlformats.org/officeDocument/2006/relationships/notesSlide" Target="/ppt/notesSlides/notesSlide4.xml" Id="Rc027b94e128a4d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bff43994cff4551" /><Relationship Type="http://schemas.openxmlformats.org/officeDocument/2006/relationships/image" Target="/ppt/media/image12.png" Id="Rd62103a5fa144fea" /><Relationship Type="http://schemas.openxmlformats.org/officeDocument/2006/relationships/image" Target="/ppt/media/image13.png" Id="R330d32558a3e4fb2" /><Relationship Type="http://schemas.openxmlformats.org/officeDocument/2006/relationships/notesSlide" Target="/ppt/notesSlides/notesSlide5.xml" Id="Ra3667f3000f24b9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05d28c925c04f34" /><Relationship Type="http://schemas.openxmlformats.org/officeDocument/2006/relationships/image" Target="/ppt/media/image14.png" Id="R203606b348cb4c28" /><Relationship Type="http://schemas.openxmlformats.org/officeDocument/2006/relationships/image" Target="/ppt/media/image15.png" Id="Rc0d9347f4113465d" /><Relationship Type="http://schemas.openxmlformats.org/officeDocument/2006/relationships/image" Target="/ppt/media/image16.png" Id="R0bd00eb371704cbd" /><Relationship Type="http://schemas.openxmlformats.org/officeDocument/2006/relationships/notesSlide" Target="/ppt/notesSlides/notesSlide6.xml" Id="Re343a4a13e9241d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a72566f05b3461a" /><Relationship Type="http://schemas.openxmlformats.org/officeDocument/2006/relationships/image" Target="/ppt/media/image17.png" Id="R7856917f7ad948f3" /><Relationship Type="http://schemas.openxmlformats.org/officeDocument/2006/relationships/image" Target="/ppt/media/image18.png" Id="R2553b86d71fb40e8" /><Relationship Type="http://schemas.openxmlformats.org/officeDocument/2006/relationships/image" Target="/ppt/media/image19.png" Id="Rc8e8bee339e44a02" /><Relationship Type="http://schemas.openxmlformats.org/officeDocument/2006/relationships/image" Target="/ppt/media/image20.png" Id="R15bfe6f9701748c4" /><Relationship Type="http://schemas.openxmlformats.org/officeDocument/2006/relationships/notesSlide" Target="/ppt/notesSlides/notesSlide7.xml" Id="Re7fbf4a37414417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929df9b1ba94258" /><Relationship Type="http://schemas.openxmlformats.org/officeDocument/2006/relationships/image" Target="/ppt/media/image21.png" Id="R287da23edb35443b" /><Relationship Type="http://schemas.openxmlformats.org/officeDocument/2006/relationships/image" Target="/ppt/media/image22.png" Id="R1211d62c08a74ede" /><Relationship Type="http://schemas.openxmlformats.org/officeDocument/2006/relationships/notesSlide" Target="/ppt/notesSlides/notesSlide8.xml" Id="R271cb87efab941f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b72e914f10c4a66" /><Relationship Type="http://schemas.openxmlformats.org/officeDocument/2006/relationships/image" Target="/ppt/media/image23.png" Id="R15cd73e25a0a43aa" /><Relationship Type="http://schemas.openxmlformats.org/officeDocument/2006/relationships/image" Target="/ppt/media/image24.png" Id="Rabe6ee375c1b415a" /><Relationship Type="http://schemas.openxmlformats.org/officeDocument/2006/relationships/notesSlide" Target="/ppt/notesSlides/notesSlide9.xml" Id="Re3ba81e316c84b5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9d9ecd6c1e44110" /><Relationship Type="http://schemas.openxmlformats.org/officeDocument/2006/relationships/image" Target="/ppt/media/image25.png" Id="R69ae345df0844407" /><Relationship Type="http://schemas.openxmlformats.org/officeDocument/2006/relationships/image" Target="/ppt/media/image26.png" Id="R141f5b2abbb44420" /><Relationship Type="http://schemas.openxmlformats.org/officeDocument/2006/relationships/notesSlide" Target="/ppt/notesSlides/notesSlide10.xml" Id="R396237f787ec4f7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e11acf419af4f3a" /><Relationship Type="http://schemas.openxmlformats.org/officeDocument/2006/relationships/image" Target="/ppt/media/image27.png" Id="Rc0e6dc399e6142f9" /><Relationship Type="http://schemas.openxmlformats.org/officeDocument/2006/relationships/image" Target="/ppt/media/image28.png" Id="R3c2cb2fe84be44ca" /><Relationship Type="http://schemas.openxmlformats.org/officeDocument/2006/relationships/image" Target="/ppt/media/image29.png" Id="R9f5d847ece1f455e" /><Relationship Type="http://schemas.openxmlformats.org/officeDocument/2006/relationships/notesSlide" Target="/ppt/notesSlides/notesSlide11.xml" Id="Rfa7b8213335f47b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26dd3051486471e" /><Relationship Type="http://schemas.openxmlformats.org/officeDocument/2006/relationships/image" Target="/ppt/media/image30.png" Id="Reae3f2c039494508" /><Relationship Type="http://schemas.openxmlformats.org/officeDocument/2006/relationships/image" Target="/ppt/media/image31.png" Id="R1fc0073007a64c17" /><Relationship Type="http://schemas.openxmlformats.org/officeDocument/2006/relationships/notesSlide" Target="/ppt/notesSlides/notesSlide12.xml" Id="R3951d9c7f1f4454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8d0d9df92934044" /><Relationship Type="http://schemas.openxmlformats.org/officeDocument/2006/relationships/image" Target="/ppt/media/image32.png" Id="Rf9ffa3b88c594343" /><Relationship Type="http://schemas.openxmlformats.org/officeDocument/2006/relationships/image" Target="/ppt/media/image33.png" Id="R744a1a6b6f424e41" /><Relationship Type="http://schemas.openxmlformats.org/officeDocument/2006/relationships/notesSlide" Target="/ppt/notesSlides/notesSlide13.xml" Id="Rfb5280cbb3c44a8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e37b26d37014be1" /><Relationship Type="http://schemas.openxmlformats.org/officeDocument/2006/relationships/image" Target="/ppt/media/image34.png" Id="Re0b8740650d24084" /><Relationship Type="http://schemas.openxmlformats.org/officeDocument/2006/relationships/image" Target="/ppt/media/image35.png" Id="R821dd1ea8ec44423" /><Relationship Type="http://schemas.openxmlformats.org/officeDocument/2006/relationships/notesSlide" Target="/ppt/notesSlides/notesSlide14.xml" Id="Reba9163fa956455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ab322939b19b4cbd" /><Relationship Type="http://schemas.openxmlformats.org/officeDocument/2006/relationships/image" Target="/ppt/media/image36.png" Id="Rd9ebf6656ac243a9" /><Relationship Type="http://schemas.openxmlformats.org/officeDocument/2006/relationships/image" Target="/ppt/media/image37.png" Id="Rcad4d6b63973448a" /><Relationship Type="http://schemas.openxmlformats.org/officeDocument/2006/relationships/notesSlide" Target="/ppt/notesSlides/notesSlide15.xml" Id="R5dac7c70d623420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8cefd560b77945ab" /><Relationship Type="http://schemas.openxmlformats.org/officeDocument/2006/relationships/image" Target="/ppt/media/image38.png" Id="Ra95a55d112cb476d" /><Relationship Type="http://schemas.openxmlformats.org/officeDocument/2006/relationships/image" Target="/ppt/media/image39.png" Id="R38d243ee80b144c8" /><Relationship Type="http://schemas.openxmlformats.org/officeDocument/2006/relationships/notesSlide" Target="/ppt/notesSlides/notesSlide16.xml" Id="R230295c4eb7c4e3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749f39ad20d4904" /><Relationship Type="http://schemas.openxmlformats.org/officeDocument/2006/relationships/image" Target="/ppt/media/image40.png" Id="Rc9947f0e97fe4193" /><Relationship Type="http://schemas.openxmlformats.org/officeDocument/2006/relationships/image" Target="/ppt/media/image41.png" Id="Rb17d51875a494ed3" /><Relationship Type="http://schemas.openxmlformats.org/officeDocument/2006/relationships/image" Target="/ppt/media/image42.png" Id="Rc1f6d84a03eb44e4" /><Relationship Type="http://schemas.openxmlformats.org/officeDocument/2006/relationships/image" Target="/ppt/media/image43.png" Id="R919fcd57ba814cd0" /><Relationship Type="http://schemas.openxmlformats.org/officeDocument/2006/relationships/image" Target="/ppt/media/image44.png" Id="R0404e655c8504ef8" /><Relationship Type="http://schemas.openxmlformats.org/officeDocument/2006/relationships/image" Target="/ppt/media/image45.png" Id="R3e6966bdf5024634" /><Relationship Type="http://schemas.openxmlformats.org/officeDocument/2006/relationships/notesSlide" Target="/ppt/notesSlides/notesSlide17.xml" Id="R382bb503dc61495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d07a1415f26b4e95" /><Relationship Type="http://schemas.openxmlformats.org/officeDocument/2006/relationships/image" Target="/ppt/media/image46.png" Id="R5605130d718e470c" /><Relationship Type="http://schemas.openxmlformats.org/officeDocument/2006/relationships/image" Target="/ppt/media/image47.png" Id="R04190ff8d9e8497d" /><Relationship Type="http://schemas.openxmlformats.org/officeDocument/2006/relationships/notesSlide" Target="/ppt/notesSlides/notesSlide18.xml" Id="Rf079729d81c14da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f1d69d20a814432" /><Relationship Type="http://schemas.openxmlformats.org/officeDocument/2006/relationships/image" Target="/ppt/media/image48.png" Id="R871c24fbe3754ffd" /><Relationship Type="http://schemas.openxmlformats.org/officeDocument/2006/relationships/image" Target="/ppt/media/image49.png" Id="Ra8df118c47e44c53" /><Relationship Type="http://schemas.openxmlformats.org/officeDocument/2006/relationships/notesSlide" Target="/ppt/notesSlides/notesSlide19.xml" Id="Rd12375d3bb814c0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b1a174e9ca1e41e9" /><Relationship Type="http://schemas.openxmlformats.org/officeDocument/2006/relationships/image" Target="/ppt/media/image50.png" Id="R67cf055789db4050" /><Relationship Type="http://schemas.openxmlformats.org/officeDocument/2006/relationships/image" Target="/ppt/media/image51.png" Id="R25865328426f499e" /><Relationship Type="http://schemas.openxmlformats.org/officeDocument/2006/relationships/notesSlide" Target="/ppt/notesSlides/notesSlide20.xml" Id="Re0592bac09c1498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2d58a7befa5407d" /><Relationship Type="http://schemas.openxmlformats.org/officeDocument/2006/relationships/image" Target="/ppt/media/image52.png" Id="Ra1e677e3a3f5449f" /><Relationship Type="http://schemas.openxmlformats.org/officeDocument/2006/relationships/image" Target="/ppt/media/image53.png" Id="R1865fff21ce2466b" /><Relationship Type="http://schemas.openxmlformats.org/officeDocument/2006/relationships/notesSlide" Target="/ppt/notesSlides/notesSlide21.xml" Id="R5929fe58267d4e0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5571a3229edb40a9" /><Relationship Type="http://schemas.openxmlformats.org/officeDocument/2006/relationships/image" Target="/ppt/media/image54.png" Id="R9b88f64ad78e4f4f" /><Relationship Type="http://schemas.openxmlformats.org/officeDocument/2006/relationships/image" Target="/ppt/media/image55.png" Id="Rae00703761c44708" /><Relationship Type="http://schemas.openxmlformats.org/officeDocument/2006/relationships/notesSlide" Target="/ppt/notesSlides/notesSlide22.xml" Id="R1cd0e82aafa041a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eb05880d0b894305" /><Relationship Type="http://schemas.openxmlformats.org/officeDocument/2006/relationships/image" Target="/ppt/media/image56.png" Id="R1c509962cf534dd0" /><Relationship Type="http://schemas.openxmlformats.org/officeDocument/2006/relationships/image" Target="/ppt/media/image57.png" Id="Rc9c0b8b192954e88" /><Relationship Type="http://schemas.openxmlformats.org/officeDocument/2006/relationships/image" Target="/ppt/media/image58.png" Id="R5bdebe97c0f34564" /><Relationship Type="http://schemas.openxmlformats.org/officeDocument/2006/relationships/notesSlide" Target="/ppt/notesSlides/notesSlide23.xml" Id="R0446cab8f8d64c9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c862460793ca45c2" /><Relationship Type="http://schemas.openxmlformats.org/officeDocument/2006/relationships/image" Target="/ppt/media/image59.png" Id="Raf8041eb51574755" /><Relationship Type="http://schemas.openxmlformats.org/officeDocument/2006/relationships/image" Target="/ppt/media/image60.png" Id="R4ed849287e7f4985" /><Relationship Type="http://schemas.openxmlformats.org/officeDocument/2006/relationships/notesSlide" Target="/ppt/notesSlides/notesSlide24.xml" Id="R6bc0c5f3938a49f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498caac1ffa4592" /><Relationship Type="http://schemas.openxmlformats.org/officeDocument/2006/relationships/image" Target="/ppt/media/image61.png" Id="R2ae9a0309f9e480c" /><Relationship Type="http://schemas.openxmlformats.org/officeDocument/2006/relationships/image" Target="/ppt/media/image62.png" Id="Rb63e70c980db45b7" /><Relationship Type="http://schemas.openxmlformats.org/officeDocument/2006/relationships/hyperlink" Target="https://www.dmg.health/about" TargetMode="External" Id="R084eb10304a54559" /><Relationship Type="http://schemas.openxmlformats.org/officeDocument/2006/relationships/notesSlide" Target="/ppt/notesSlides/notesSlide25.xml" Id="Rcfdb6d2dc282427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fb391781eaca45cd" /><Relationship Type="http://schemas.openxmlformats.org/officeDocument/2006/relationships/image" Target="/ppt/media/image63.png" Id="R4d582fc358eb4c3c" /><Relationship Type="http://schemas.openxmlformats.org/officeDocument/2006/relationships/image" Target="/ppt/media/image64.png" Id="Rb9aadd2a3cce43a3" /><Relationship Type="http://schemas.openxmlformats.org/officeDocument/2006/relationships/image" Target="/ppt/media/image65.png" Id="Rbcb5da6c4a7b4d16" /><Relationship Type="http://schemas.openxmlformats.org/officeDocument/2006/relationships/notesSlide" Target="/ppt/notesSlides/notesSlide26.xml" Id="R9387bbd648324c9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5a7e6863014c41a2" /><Relationship Type="http://schemas.openxmlformats.org/officeDocument/2006/relationships/image" Target="/ppt/media/image66.png" Id="R37a1f28948ca4bda" /><Relationship Type="http://schemas.openxmlformats.org/officeDocument/2006/relationships/image" Target="/ppt/media/image67.png" Id="Ra227dd7d5f544421" /><Relationship Type="http://schemas.openxmlformats.org/officeDocument/2006/relationships/image" Target="/ppt/media/image68.png" Id="R162ca9874484418d" /><Relationship Type="http://schemas.openxmlformats.org/officeDocument/2006/relationships/notesSlide" Target="/ppt/notesSlides/notesSlide27.xml" Id="Rf35afd9ca31a47c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a93068a2700f40f6" /><Relationship Type="http://schemas.openxmlformats.org/officeDocument/2006/relationships/image" Target="/ppt/media/image69.png" Id="Rec78dbca843943b3" /><Relationship Type="http://schemas.openxmlformats.org/officeDocument/2006/relationships/image" Target="/ppt/media/image70.png" Id="Rb6b6bff913864985" /><Relationship Type="http://schemas.openxmlformats.org/officeDocument/2006/relationships/hyperlink" Target="https://portal.dmg.health/" TargetMode="External" Id="R83ff5264e96c41b2" /><Relationship Type="http://schemas.openxmlformats.org/officeDocument/2006/relationships/image" Target="/ppt/media/image71.png" Id="R37595dc14162447b" /><Relationship Type="http://schemas.openxmlformats.org/officeDocument/2006/relationships/notesSlide" Target="/ppt/notesSlides/notesSlide28.xml" Id="Ra974618fa5c44f7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14a65d8923b46bf" /><Relationship Type="http://schemas.openxmlformats.org/officeDocument/2006/relationships/image" Target="/ppt/media/image72.png" Id="Rd7b54aaff32642b2" /><Relationship Type="http://schemas.openxmlformats.org/officeDocument/2006/relationships/image" Target="/ppt/media/image73.png" Id="R30e8a493adba470a" /><Relationship Type="http://schemas.openxmlformats.org/officeDocument/2006/relationships/notesSlide" Target="/ppt/notesSlides/notesSlide29.xml" Id="Ra24bcc5467ed491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3f27a9b2c894f1d" /><Relationship Type="http://schemas.openxmlformats.org/officeDocument/2006/relationships/image" Target="/ppt/media/image74.png" Id="R7a32a75f27c64762" /><Relationship Type="http://schemas.openxmlformats.org/officeDocument/2006/relationships/image" Target="/ppt/media/image75.png" Id="Rc1c5452b3c124fb6" /><Relationship Type="http://schemas.openxmlformats.org/officeDocument/2006/relationships/image" Target="/ppt/media/image76.png" Id="Rbb8c080d974d451b" /><Relationship Type="http://schemas.openxmlformats.org/officeDocument/2006/relationships/image" Target="/ppt/media/image77.png" Id="R62d9fd9e912840db" /><Relationship Type="http://schemas.openxmlformats.org/officeDocument/2006/relationships/notesSlide" Target="/ppt/notesSlides/notesSlide30.xml" Id="R01ea4bf64c3b4ef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d50b18a79a9a400e" /><Relationship Type="http://schemas.openxmlformats.org/officeDocument/2006/relationships/image" Target="/ppt/media/image78.png" Id="Rfb93d8cad1a64b58" /><Relationship Type="http://schemas.openxmlformats.org/officeDocument/2006/relationships/image" Target="/ppt/media/image79.png" Id="R3940bae5f38b4398" /><Relationship Type="http://schemas.openxmlformats.org/officeDocument/2006/relationships/notesSlide" Target="/ppt/notesSlides/notesSlide31.xml" Id="R9281dbfc2eb3429d" /></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6.xml" Id="R68538cb4908e4718"/><Relationship Type="http://schemas.openxmlformats.org/officeDocument/2006/relationships/image" Target="/ppt/media/image80.png" Id="Rc2a97507c15f4fa7"/><Relationship Type="http://schemas.openxmlformats.org/officeDocument/2006/relationships/image" Target="/ppt/media/image81.png" Id="Re959a50b393a4c09"/><Relationship Type="http://schemas.openxmlformats.org/officeDocument/2006/relationships/image" Target="/ppt/media/image82.png" Id="R5b93f1528f04419f"/><Relationship Type="http://schemas.openxmlformats.org/officeDocument/2006/relationships/notesSlide" Target="/ppt/notesSlides/notesSlide32.xml" Id="R6be2019a58e94d46"/><Relationship Id="rIdDMGVideo" Type="http://schemas.openxmlformats.org/officeDocument/2006/relationships/video" Target="../media/DMG_Mobile_Walkthrough.mp4"/><Relationship Id="rIdDMGMedia" Type="http://schemas.microsoft.com/office/2007/relationships/media" Target="../media/DMG_Mobile_Walkthrough.mp4"/></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3d86950999b64f02" /><Relationship Type="http://schemas.openxmlformats.org/officeDocument/2006/relationships/image" Target="/ppt/media/image83.png" Id="Rc071f03fca5b40ff" /><Relationship Type="http://schemas.openxmlformats.org/officeDocument/2006/relationships/image" Target="/ppt/media/image84.png" Id="R3df672d90ba54ea4" /><Relationship Type="http://schemas.openxmlformats.org/officeDocument/2006/relationships/notesSlide" Target="/ppt/notesSlides/notesSlide33.xml" Id="R38e4bdd708aa4ea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39ebbf58915040b6" /><Relationship Type="http://schemas.openxmlformats.org/officeDocument/2006/relationships/image" Target="/ppt/media/image85.png" Id="R8a080d3bb67242b4" /><Relationship Type="http://schemas.openxmlformats.org/officeDocument/2006/relationships/image" Target="/ppt/media/image86.png" Id="Re5a6a7a288ef43b5" /><Relationship Type="http://schemas.openxmlformats.org/officeDocument/2006/relationships/hyperlink" Target="https://training.dmg.health" TargetMode="External" Id="R5bb263ae43744b5e" /><Relationship Type="http://schemas.openxmlformats.org/officeDocument/2006/relationships/notesSlide" Target="/ppt/notesSlides/notesSlide34.xml" Id="R1da92ea19e5e416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65d64149f63f4701" /><Relationship Type="http://schemas.openxmlformats.org/officeDocument/2006/relationships/image" Target="/ppt/media/image87.png" Id="R479595beb6524530" /><Relationship Type="http://schemas.openxmlformats.org/officeDocument/2006/relationships/image" Target="/ppt/media/image88.png" Id="Rb9afbcf8ca4e4afb" /><Relationship Type="http://schemas.openxmlformats.org/officeDocument/2006/relationships/hyperlink" Target="mailto:distributorsupport@dmg.health" TargetMode="External" Id="Rf5924fae6e484383" /><Relationship Type="http://schemas.openxmlformats.org/officeDocument/2006/relationships/notesSlide" Target="/ppt/notesSlides/notesSlide35.xml" Id="R00810e80f4e6489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b0786e0f259e4a4d" /><Relationship Type="http://schemas.openxmlformats.org/officeDocument/2006/relationships/image" Target="/ppt/media/image89.png" Id="R336f607d24a24f93" /><Relationship Type="http://schemas.openxmlformats.org/officeDocument/2006/relationships/image" Target="/ppt/media/image90.png" Id="R3d441c91b98240d9" /><Relationship Type="http://schemas.openxmlformats.org/officeDocument/2006/relationships/hyperlink" Target="mailto:distributorsupport@dmg.health" TargetMode="External" Id="R068483225a614ffa" /><Relationship Type="http://schemas.openxmlformats.org/officeDocument/2006/relationships/notesSlide" Target="/ppt/notesSlides/notesSlide36.xml" Id="R95fdabe53fb84907"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54611C44-6E73-41FE-BF3F-2882707233E8}"/>
              </a:ext>
            </a:extLst>
          </p:cNvPr>
          <p:cNvPicPr>
            <a:picLocks xmlns:a="http://schemas.openxmlformats.org/drawingml/2006/main" noChangeAspect="1"/>
          </p:cNvPicPr>
          <p:nvPr/>
        </p:nvPicPr>
        <p:blipFill>
          <a:blip xmlns:r="http://schemas.openxmlformats.org/officeDocument/2006/relationships" xmlns:a="http://schemas.openxmlformats.org/drawingml/2006/main" r:embed="R66a5633524e74062"/>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D364210C-62AE-4BE7-B96B-3B55388E23B1}"/>
              </a:ext>
            </a:extLst>
          </p:cNvPr>
          <p:cNvPicPr>
            <a:picLocks xmlns:a="http://schemas.openxmlformats.org/drawingml/2006/main" noChangeAspect="1"/>
          </p:cNvPicPr>
          <p:nvPr/>
        </p:nvPicPr>
        <p:blipFill>
          <a:blip xmlns:r="http://schemas.openxmlformats.org/officeDocument/2006/relationships" xmlns:a="http://schemas.openxmlformats.org/drawingml/2006/main" r:embed="R7591f4100d8c48dc"/>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922B76F8-3C3D-4E8A-A498-2700BA152EF9}"/>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Distributor Onboarding</a:t>
            </a:r>
          </a:p>
        </p:txBody>
      </p:sp>
      <p:sp>
        <p:nvSpPr>
          <p:cNvPr id="4" name="">
            <a:extLst xmlns:a="http://schemas.openxmlformats.org/drawingml/2006/main">
              <a:ext uri="{FF2B5EF4-FFF2-40B4-BE49-F238E27FC236}">
                <a16:creationId xmlns:a16="http://schemas.microsoft.com/office/drawing/2014/main" id="{5B5F080C-EC3C-43F3-8311-EFEEDC1EDF82}"/>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5" name="">
            <a:extLst xmlns:a="http://schemas.openxmlformats.org/drawingml/2006/main">
              <a:ext uri="{FF2B5EF4-FFF2-40B4-BE49-F238E27FC236}">
                <a16:creationId xmlns:a16="http://schemas.microsoft.com/office/drawing/2014/main" id="{7125505B-9BFC-4057-A2E2-E2386888FD61}"/>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6" name="">
            <a:extLst xmlns:a="http://schemas.openxmlformats.org/drawingml/2006/main">
              <a:ext uri="{FF2B5EF4-FFF2-40B4-BE49-F238E27FC236}">
                <a16:creationId xmlns:a16="http://schemas.microsoft.com/office/drawing/2014/main" id="{CEB9729F-6E73-429B-9A58-4CEDFEDAFC7C}"/>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01</a:t>
            </a:r>
          </a:p>
        </p:txBody>
      </p:sp>
      <p:pic>
        <p:nvPicPr>
          <p:cNvPr id="7" name="">
            <a:extLst xmlns:a="http://schemas.openxmlformats.org/drawingml/2006/main">
              <a:ext uri="{FF2B5EF4-FFF2-40B4-BE49-F238E27FC236}">
                <a16:creationId xmlns:a16="http://schemas.microsoft.com/office/drawing/2014/main" id="{7ED5A5A6-29D5-4590-8106-EA2669DD9855}"/>
              </a:ext>
            </a:extLst>
          </p:cNvPr>
          <p:cNvPicPr>
            <a:picLocks xmlns:a="http://schemas.openxmlformats.org/drawingml/2006/main" noChangeAspect="1"/>
          </p:cNvPicPr>
          <p:nvPr/>
        </p:nvPicPr>
        <p:blipFill>
          <a:blip xmlns:r="http://schemas.openxmlformats.org/officeDocument/2006/relationships" xmlns:a="http://schemas.openxmlformats.org/drawingml/2006/main" r:embed="R599558dab44847f7"/>
          <a:srcRect xmlns:a="http://schemas.openxmlformats.org/drawingml/2006/main" l="53" t="0" r="53" b="0"/>
          <a:stretch xmlns:a="http://schemas.openxmlformats.org/drawingml/2006/main">
            <a:fillRect l="0" t="0" r="0" b="0"/>
          </a:stretch>
        </p:blipFill>
        <p:spPr>
          <a:xfrm xmlns:a="http://schemas.openxmlformats.org/drawingml/2006/main">
            <a:off x="10001250" y="3238500"/>
            <a:ext cx="7143750" cy="6000750"/>
          </a:xfrm>
          <a:prstGeom xmlns:a="http://schemas.openxmlformats.org/drawingml/2006/main" prst="roundRect">
            <a:avLst>
              <a:gd name="adj" fmla="val 3175"/>
            </a:avLst>
          </a:prstGeom>
        </p:spPr>
      </p:pic>
      <p:sp>
        <p:nvSpPr>
          <p:cNvPr id="8" name="">
            <a:extLst xmlns:a="http://schemas.openxmlformats.org/drawingml/2006/main">
              <a:ext uri="{FF2B5EF4-FFF2-40B4-BE49-F238E27FC236}">
                <a16:creationId xmlns:a16="http://schemas.microsoft.com/office/drawing/2014/main" id="{230B3B40-2819-49FD-910E-F5210986E14D}"/>
              </a:ext>
            </a:extLst>
          </p:cNvPr>
          <p:cNvSpPr>
            <a:spLocks xmlns:a="http://schemas.openxmlformats.org/drawingml/2006/main" noGrp="1"/>
          </p:cNvSpPr>
          <p:nvPr/>
        </p:nvSpPr>
        <p:spPr>
          <a:xfrm xmlns:a="http://schemas.openxmlformats.org/drawingml/2006/main">
            <a:off x="857250" y="3810000"/>
            <a:ext cx="7905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Product training and a guide to the DMG partner platform. This deck covers PainShield and introduces ULTRABEAM. Review the separate resources for each product you represent.</a:t>
            </a:r>
          </a:p>
        </p:txBody>
      </p:sp>
      <p:sp>
        <p:nvSpPr>
          <p:cNvPr id="9" name="">
            <a:extLst xmlns:a="http://schemas.openxmlformats.org/drawingml/2006/main">
              <a:ext uri="{FF2B5EF4-FFF2-40B4-BE49-F238E27FC236}">
                <a16:creationId xmlns:a16="http://schemas.microsoft.com/office/drawing/2014/main" id="{C92F1294-AA6E-4465-9D63-3770884A4991}"/>
              </a:ext>
            </a:extLst>
          </p:cNvPr>
          <p:cNvSpPr>
            <a:spLocks xmlns:a="http://schemas.openxmlformats.org/drawingml/2006/main" noGrp="1"/>
          </p:cNvSpPr>
          <p:nvPr/>
        </p:nvSpPr>
        <p:spPr>
          <a:xfrm xmlns:a="http://schemas.openxmlformats.org/drawingml/2006/main">
            <a:off x="857250" y="5667375"/>
            <a:ext cx="7905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Open the partner platform: </a:t>
            </a:r>
            <a:r>
              <a:rPr sz="2550" b="0" u="sng">
                <a:solidFill>
                  <a:srgbClr val="3D3D3D"/>
                </a:solidFill>
                <a:latin typeface="Public Sans"/>
                <a:ea typeface="Public Sans"/>
                <a:cs typeface="Public Sans"/>
                <a:hlinkClick xmlns:r="http://schemas.openxmlformats.org/officeDocument/2006/relationships" r:id="Rabe0136ae8014754"/>
              </a:rPr>
              <a:t>portal.dmg.health</a:t>
            </a:r>
          </a:p>
        </p:txBody>
      </p:sp>
    </p:spTree>
    <p:extLst>
      <p:ext uri="{BB962C8B-B14F-4D97-AF65-F5344CB8AC3E}">
        <p14:creationId xmlns:p14="http://schemas.microsoft.com/office/powerpoint/2010/main" val="146761634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0DB55DCB-5B0A-4074-96F4-C2A27BF6810F}"/>
              </a:ext>
            </a:extLst>
          </p:cNvPr>
          <p:cNvPicPr>
            <a:picLocks xmlns:a="http://schemas.openxmlformats.org/drawingml/2006/main" noChangeAspect="1"/>
          </p:cNvPicPr>
          <p:nvPr/>
        </p:nvPicPr>
        <p:blipFill>
          <a:blip xmlns:r="http://schemas.openxmlformats.org/officeDocument/2006/relationships" xmlns:a="http://schemas.openxmlformats.org/drawingml/2006/main" r:embed="Rbb62282886fd4e78"/>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891D8883-45AD-49DE-891A-E7B8FC14A206}"/>
              </a:ext>
            </a:extLst>
          </p:cNvPr>
          <p:cNvPicPr>
            <a:picLocks xmlns:a="http://schemas.openxmlformats.org/drawingml/2006/main" noChangeAspect="1"/>
          </p:cNvPicPr>
          <p:nvPr/>
        </p:nvPicPr>
        <p:blipFill>
          <a:blip xmlns:r="http://schemas.openxmlformats.org/officeDocument/2006/relationships" xmlns:a="http://schemas.openxmlformats.org/drawingml/2006/main" r:embed="R8a694e7b43574174"/>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8E31F452-2024-4AD1-846B-9ED88FF4109C}"/>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Your Onboarding Checklist</a:t>
            </a:r>
          </a:p>
        </p:txBody>
      </p:sp>
      <p:sp>
        <p:nvSpPr>
          <p:cNvPr id="4" name="">
            <a:extLst xmlns:a="http://schemas.openxmlformats.org/drawingml/2006/main">
              <a:ext uri="{FF2B5EF4-FFF2-40B4-BE49-F238E27FC236}">
                <a16:creationId xmlns:a16="http://schemas.microsoft.com/office/drawing/2014/main" id="{DBB31720-83A8-4C98-BC8B-91C5C9AC4954}"/>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Complete these steps in order. Track your progress at </a:t>
            </a:r>
            <a:r>
              <a:rPr sz="2100" b="0">
                <a:solidFill>
                  <a:srgbClr val="666666"/>
                </a:solidFill>
                <a:latin typeface="Public Sans"/>
                <a:ea typeface="Public Sans"/>
                <a:cs typeface="Public Sans"/>
                <a:hlinkClick xmlns:r="http://schemas.openxmlformats.org/officeDocument/2006/relationships" r:id="R44baa23170a64a8e"/>
              </a:rPr>
              <a:t>training.dmg.health</a:t>
            </a:r>
            <a:r>
              <a:rPr sz="2100" b="0">
                <a:solidFill>
                  <a:srgbClr val="666666"/>
                </a:solidFill>
                <a:latin typeface="Public Sans"/>
                <a:ea typeface="Public Sans"/>
                <a:cs typeface="Public Sans"/>
              </a:rPr>
              <a:t>.</a:t>
            </a:r>
          </a:p>
        </p:txBody>
      </p:sp>
      <p:sp>
        <p:nvSpPr>
          <p:cNvPr id="5" name="">
            <a:extLst xmlns:a="http://schemas.openxmlformats.org/drawingml/2006/main">
              <a:ext uri="{FF2B5EF4-FFF2-40B4-BE49-F238E27FC236}">
                <a16:creationId xmlns:a16="http://schemas.microsoft.com/office/drawing/2014/main" id="{51D18151-EA2D-4953-801E-0BD5AEA500B5}"/>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51A6FE44-776E-41D3-8D4E-545CA43B7B2C}"/>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F5AF4EBE-0103-4B36-83FA-4D528158D73B}"/>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02</a:t>
            </a:r>
          </a:p>
        </p:txBody>
      </p:sp>
      <p:sp>
        <p:nvSpPr>
          <p:cNvPr id="8" name="">
            <a:extLst xmlns:a="http://schemas.openxmlformats.org/drawingml/2006/main">
              <a:ext uri="{FF2B5EF4-FFF2-40B4-BE49-F238E27FC236}">
                <a16:creationId xmlns:a16="http://schemas.microsoft.com/office/drawing/2014/main" id="{43795DE2-59A9-414D-9C33-334793FF721B}"/>
              </a:ext>
            </a:extLst>
          </p:cNvPr>
          <p:cNvSpPr>
            <a:spLocks xmlns:a="http://schemas.openxmlformats.org/drawingml/2006/main" noGrp="1"/>
          </p:cNvSpPr>
          <p:nvPr/>
        </p:nvSpPr>
        <p:spPr>
          <a:xfrm xmlns:a="http://schemas.openxmlformats.org/drawingml/2006/main">
            <a:off x="857250" y="3619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1. Account access</a:t>
            </a:r>
          </a:p>
        </p:txBody>
      </p:sp>
      <p:sp>
        <p:nvSpPr>
          <p:cNvPr id="9" name="">
            <a:extLst xmlns:a="http://schemas.openxmlformats.org/drawingml/2006/main">
              <a:ext uri="{FF2B5EF4-FFF2-40B4-BE49-F238E27FC236}">
                <a16:creationId xmlns:a16="http://schemas.microsoft.com/office/drawing/2014/main" id="{34ACA244-35A7-4D71-A9EA-AFDC440DA72E}"/>
              </a:ext>
            </a:extLst>
          </p:cNvPr>
          <p:cNvSpPr>
            <a:spLocks xmlns:a="http://schemas.openxmlformats.org/drawingml/2006/main" noGrp="1"/>
          </p:cNvSpPr>
          <p:nvPr/>
        </p:nvSpPr>
        <p:spPr>
          <a:xfrm xmlns:a="http://schemas.openxmlformats.org/drawingml/2006/main">
            <a:off x="857250" y="4124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Sign in to the partner platform with your invited email address.</a:t>
            </a:r>
          </a:p>
        </p:txBody>
      </p:sp>
      <p:sp>
        <p:nvSpPr>
          <p:cNvPr id="10" name="">
            <a:extLst xmlns:a="http://schemas.openxmlformats.org/drawingml/2006/main">
              <a:ext uri="{FF2B5EF4-FFF2-40B4-BE49-F238E27FC236}">
                <a16:creationId xmlns:a16="http://schemas.microsoft.com/office/drawing/2014/main" id="{61818409-F336-4FB2-9C2E-7F4B19B186E4}"/>
              </a:ext>
            </a:extLst>
          </p:cNvPr>
          <p:cNvSpPr>
            <a:spLocks xmlns:a="http://schemas.openxmlformats.org/drawingml/2006/main" noGrp="1"/>
          </p:cNvSpPr>
          <p:nvPr/>
        </p:nvSpPr>
        <p:spPr>
          <a:xfrm xmlns:a="http://schemas.openxmlformats.org/drawingml/2006/main">
            <a:off x="857250" y="4762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2. Product review</a:t>
            </a:r>
          </a:p>
        </p:txBody>
      </p:sp>
      <p:sp>
        <p:nvSpPr>
          <p:cNvPr id="11" name="">
            <a:extLst xmlns:a="http://schemas.openxmlformats.org/drawingml/2006/main">
              <a:ext uri="{FF2B5EF4-FFF2-40B4-BE49-F238E27FC236}">
                <a16:creationId xmlns:a16="http://schemas.microsoft.com/office/drawing/2014/main" id="{7492926E-D9C5-4946-A353-19EAEC800EA6}"/>
              </a:ext>
            </a:extLst>
          </p:cNvPr>
          <p:cNvSpPr>
            <a:spLocks xmlns:a="http://schemas.openxmlformats.org/drawingml/2006/main" noGrp="1"/>
          </p:cNvSpPr>
          <p:nvPr/>
        </p:nvSpPr>
        <p:spPr>
          <a:xfrm xmlns:a="http://schemas.openxmlformats.org/drawingml/2006/main">
            <a:off x="857250" y="5267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Review this PainShield module and the current product resources.</a:t>
            </a:r>
          </a:p>
        </p:txBody>
      </p:sp>
      <p:sp>
        <p:nvSpPr>
          <p:cNvPr id="12" name="">
            <a:extLst xmlns:a="http://schemas.openxmlformats.org/drawingml/2006/main">
              <a:ext uri="{FF2B5EF4-FFF2-40B4-BE49-F238E27FC236}">
                <a16:creationId xmlns:a16="http://schemas.microsoft.com/office/drawing/2014/main" id="{D26F4D21-D9B7-466F-978A-D09D6B2F097B}"/>
              </a:ext>
            </a:extLst>
          </p:cNvPr>
          <p:cNvSpPr>
            <a:spLocks xmlns:a="http://schemas.openxmlformats.org/drawingml/2006/main" noGrp="1"/>
          </p:cNvSpPr>
          <p:nvPr/>
        </p:nvSpPr>
        <p:spPr>
          <a:xfrm xmlns:a="http://schemas.openxmlformats.org/drawingml/2006/main">
            <a:off x="857250" y="5905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3. Portal practice</a:t>
            </a:r>
          </a:p>
        </p:txBody>
      </p:sp>
      <p:sp>
        <p:nvSpPr>
          <p:cNvPr id="13" name="">
            <a:extLst xmlns:a="http://schemas.openxmlformats.org/drawingml/2006/main">
              <a:ext uri="{FF2B5EF4-FFF2-40B4-BE49-F238E27FC236}">
                <a16:creationId xmlns:a16="http://schemas.microsoft.com/office/drawing/2014/main" id="{887647F5-5F18-4DFA-813C-8E7D2B3A651F}"/>
              </a:ext>
            </a:extLst>
          </p:cNvPr>
          <p:cNvSpPr>
            <a:spLocks xmlns:a="http://schemas.openxmlformats.org/drawingml/2006/main" noGrp="1"/>
          </p:cNvSpPr>
          <p:nvPr/>
        </p:nvSpPr>
        <p:spPr>
          <a:xfrm xmlns:a="http://schemas.openxmlformats.org/drawingml/2006/main">
            <a:off x="857250" y="6410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Locate Resources and work through a DMG-provided sample order.</a:t>
            </a:r>
          </a:p>
        </p:txBody>
      </p:sp>
      <p:sp>
        <p:nvSpPr>
          <p:cNvPr id="14" name="">
            <a:extLst xmlns:a="http://schemas.openxmlformats.org/drawingml/2006/main">
              <a:ext uri="{FF2B5EF4-FFF2-40B4-BE49-F238E27FC236}">
                <a16:creationId xmlns:a16="http://schemas.microsoft.com/office/drawing/2014/main" id="{A39CAF92-F5BB-4548-AE28-300FAF12FE21}"/>
              </a:ext>
            </a:extLst>
          </p:cNvPr>
          <p:cNvSpPr>
            <a:spLocks xmlns:a="http://schemas.openxmlformats.org/drawingml/2006/main" noGrp="1"/>
          </p:cNvSpPr>
          <p:nvPr/>
        </p:nvSpPr>
        <p:spPr>
          <a:xfrm xmlns:a="http://schemas.openxmlformats.org/drawingml/2006/main">
            <a:off x="857250" y="7048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4. Knowledge check</a:t>
            </a:r>
          </a:p>
        </p:txBody>
      </p:sp>
      <p:sp>
        <p:nvSpPr>
          <p:cNvPr id="15" name="">
            <a:extLst xmlns:a="http://schemas.openxmlformats.org/drawingml/2006/main">
              <a:ext uri="{FF2B5EF4-FFF2-40B4-BE49-F238E27FC236}">
                <a16:creationId xmlns:a16="http://schemas.microsoft.com/office/drawing/2014/main" id="{2D9DB4F6-4DFA-48F2-ADCF-1565B88C8DC3}"/>
              </a:ext>
            </a:extLst>
          </p:cNvPr>
          <p:cNvSpPr>
            <a:spLocks xmlns:a="http://schemas.openxmlformats.org/drawingml/2006/main" noGrp="1"/>
          </p:cNvSpPr>
          <p:nvPr/>
        </p:nvSpPr>
        <p:spPr>
          <a:xfrm xmlns:a="http://schemas.openxmlformats.org/drawingml/2006/main">
            <a:off x="857250" y="7553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Complete the quiz for each assigned product and review your score.</a:t>
            </a:r>
          </a:p>
        </p:txBody>
      </p:sp>
      <p:sp>
        <p:nvSpPr>
          <p:cNvPr id="16" name="">
            <a:extLst xmlns:a="http://schemas.openxmlformats.org/drawingml/2006/main">
              <a:ext uri="{FF2B5EF4-FFF2-40B4-BE49-F238E27FC236}">
                <a16:creationId xmlns:a16="http://schemas.microsoft.com/office/drawing/2014/main" id="{A6BB6265-FA42-4027-87F7-6B4FCD029196}"/>
              </a:ext>
            </a:extLst>
          </p:cNvPr>
          <p:cNvSpPr>
            <a:spLocks xmlns:a="http://schemas.openxmlformats.org/drawingml/2006/main" noGrp="1"/>
          </p:cNvSpPr>
          <p:nvPr/>
        </p:nvSpPr>
        <p:spPr>
          <a:xfrm xmlns:a="http://schemas.openxmlformats.org/drawingml/2006/main">
            <a:off x="857250" y="8191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5. Readiness review</a:t>
            </a:r>
          </a:p>
        </p:txBody>
      </p:sp>
      <p:sp>
        <p:nvSpPr>
          <p:cNvPr id="17" name="">
            <a:extLst xmlns:a="http://schemas.openxmlformats.org/drawingml/2006/main">
              <a:ext uri="{FF2B5EF4-FFF2-40B4-BE49-F238E27FC236}">
                <a16:creationId xmlns:a16="http://schemas.microsoft.com/office/drawing/2014/main" id="{04D31217-0A6A-473E-BCDE-BA111674989E}"/>
              </a:ext>
            </a:extLst>
          </p:cNvPr>
          <p:cNvSpPr>
            <a:spLocks xmlns:a="http://schemas.openxmlformats.org/drawingml/2006/main" noGrp="1"/>
          </p:cNvSpPr>
          <p:nvPr/>
        </p:nvSpPr>
        <p:spPr>
          <a:xfrm xmlns:a="http://schemas.openxmlformats.org/drawingml/2006/main">
            <a:off x="857250" y="8696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Send your completion summary to DMG for review.</a:t>
            </a:r>
          </a:p>
        </p:txBody>
      </p:sp>
    </p:spTree>
    <p:extLst>
      <p:ext uri="{BB962C8B-B14F-4D97-AF65-F5344CB8AC3E}">
        <p14:creationId xmlns:p14="http://schemas.microsoft.com/office/powerpoint/2010/main" val="139965224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CF8ABDA6-5719-4315-BFEA-0EB183E4FB6F}"/>
              </a:ext>
            </a:extLst>
          </p:cNvPr>
          <p:cNvPicPr>
            <a:picLocks xmlns:a="http://schemas.openxmlformats.org/drawingml/2006/main" noChangeAspect="1"/>
          </p:cNvPicPr>
          <p:nvPr/>
        </p:nvPicPr>
        <p:blipFill>
          <a:blip xmlns:r="http://schemas.openxmlformats.org/officeDocument/2006/relationships" xmlns:a="http://schemas.openxmlformats.org/drawingml/2006/main" r:embed="R95dfedb80bc54d84"/>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ED79916B-4634-4BD4-ABC4-34AFC64BA86A}"/>
              </a:ext>
            </a:extLst>
          </p:cNvPr>
          <p:cNvPicPr>
            <a:picLocks xmlns:a="http://schemas.openxmlformats.org/drawingml/2006/main" noChangeAspect="1"/>
          </p:cNvPicPr>
          <p:nvPr/>
        </p:nvPicPr>
        <p:blipFill>
          <a:blip xmlns:r="http://schemas.openxmlformats.org/officeDocument/2006/relationships" xmlns:a="http://schemas.openxmlformats.org/drawingml/2006/main" r:embed="Rc9ead5ef81a042d4"/>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4FDE2D98-A452-4C2B-BD70-664F07FF76FC}"/>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PainShield MD Wearable Ultrasound</a:t>
            </a:r>
          </a:p>
        </p:txBody>
      </p:sp>
      <p:sp>
        <p:nvSpPr>
          <p:cNvPr id="4" name="">
            <a:extLst xmlns:a="http://schemas.openxmlformats.org/drawingml/2006/main">
              <a:ext uri="{FF2B5EF4-FFF2-40B4-BE49-F238E27FC236}">
                <a16:creationId xmlns:a16="http://schemas.microsoft.com/office/drawing/2014/main" id="{50D9CC02-7E8F-4147-9C6F-47CFF74F8531}"/>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5" name="">
            <a:extLst xmlns:a="http://schemas.openxmlformats.org/drawingml/2006/main">
              <a:ext uri="{FF2B5EF4-FFF2-40B4-BE49-F238E27FC236}">
                <a16:creationId xmlns:a16="http://schemas.microsoft.com/office/drawing/2014/main" id="{5020069F-5D05-410E-A7C6-066134E40774}"/>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6" name="">
            <a:extLst xmlns:a="http://schemas.openxmlformats.org/drawingml/2006/main">
              <a:ext uri="{FF2B5EF4-FFF2-40B4-BE49-F238E27FC236}">
                <a16:creationId xmlns:a16="http://schemas.microsoft.com/office/drawing/2014/main" id="{A6CB9A8C-4687-4058-A8C6-20E6918A0804}"/>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03</a:t>
            </a:r>
          </a:p>
        </p:txBody>
      </p:sp>
      <p:pic>
        <p:nvPicPr>
          <p:cNvPr id="7" name="">
            <a:extLst xmlns:a="http://schemas.openxmlformats.org/drawingml/2006/main">
              <a:ext uri="{FF2B5EF4-FFF2-40B4-BE49-F238E27FC236}">
                <a16:creationId xmlns:a16="http://schemas.microsoft.com/office/drawing/2014/main" id="{F35F7CF5-417D-45BB-B8AD-B939C9359148}"/>
              </a:ext>
            </a:extLst>
          </p:cNvPr>
          <p:cNvPicPr>
            <a:picLocks xmlns:a="http://schemas.openxmlformats.org/drawingml/2006/main" noChangeAspect="1"/>
          </p:cNvPicPr>
          <p:nvPr/>
        </p:nvPicPr>
        <p:blipFill>
          <a:blip xmlns:r="http://schemas.openxmlformats.org/officeDocument/2006/relationships" xmlns:a="http://schemas.openxmlformats.org/drawingml/2006/main" r:embed="R4f61c66023824645"/>
          <a:srcRect xmlns:a="http://schemas.openxmlformats.org/drawingml/2006/main" l="53" t="0" r="53" b="0"/>
          <a:stretch xmlns:a="http://schemas.openxmlformats.org/drawingml/2006/main">
            <a:fillRect l="0" t="0" r="0" b="0"/>
          </a:stretch>
        </p:blipFill>
        <p:spPr>
          <a:xfrm xmlns:a="http://schemas.openxmlformats.org/drawingml/2006/main">
            <a:off x="10001250" y="3238500"/>
            <a:ext cx="7143750" cy="6000750"/>
          </a:xfrm>
          <a:prstGeom xmlns:a="http://schemas.openxmlformats.org/drawingml/2006/main" prst="roundRect">
            <a:avLst>
              <a:gd name="adj" fmla="val 3175"/>
            </a:avLst>
          </a:prstGeom>
        </p:spPr>
      </p:pic>
      <p:sp>
        <p:nvSpPr>
          <p:cNvPr id="8" name="">
            <a:extLst xmlns:a="http://schemas.openxmlformats.org/drawingml/2006/main">
              <a:ext uri="{FF2B5EF4-FFF2-40B4-BE49-F238E27FC236}">
                <a16:creationId xmlns:a16="http://schemas.microsoft.com/office/drawing/2014/main" id="{47C73B62-1831-4B3B-9F16-4A6C2D89313F}"/>
              </a:ext>
            </a:extLst>
          </p:cNvPr>
          <p:cNvSpPr>
            <a:spLocks xmlns:a="http://schemas.openxmlformats.org/drawingml/2006/main" noGrp="1"/>
          </p:cNvSpPr>
          <p:nvPr/>
        </p:nvSpPr>
        <p:spPr>
          <a:xfrm xmlns:a="http://schemas.openxmlformats.org/drawingml/2006/main">
            <a:off x="857250" y="3810000"/>
            <a:ext cx="7905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Personal use, gel-free, Surface Acoustic Wave Ultrasound Therapy (SAWT) designed specifically for the Veterans Affairs healthcare system.</a:t>
            </a:r>
          </a:p>
        </p:txBody>
      </p:sp>
      <p:sp>
        <p:nvSpPr>
          <p:cNvPr id="9" name="">
            <a:extLst xmlns:a="http://schemas.openxmlformats.org/drawingml/2006/main">
              <a:ext uri="{FF2B5EF4-FFF2-40B4-BE49-F238E27FC236}">
                <a16:creationId xmlns:a16="http://schemas.microsoft.com/office/drawing/2014/main" id="{DA54878E-413C-4B03-BC3A-04FED174E6AC}"/>
              </a:ext>
            </a:extLst>
          </p:cNvPr>
          <p:cNvSpPr>
            <a:spLocks xmlns:a="http://schemas.openxmlformats.org/drawingml/2006/main" noGrp="1"/>
          </p:cNvSpPr>
          <p:nvPr/>
        </p:nvSpPr>
        <p:spPr>
          <a:xfrm xmlns:a="http://schemas.openxmlformats.org/drawingml/2006/main">
            <a:off x="857250" y="5667375"/>
            <a:ext cx="7905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An opioid-free, hands-free, home-use solution for integrated pain management and injury recovery.</a:t>
            </a:r>
          </a:p>
        </p:txBody>
      </p:sp>
      <p:sp>
        <p:nvSpPr>
          <p:cNvPr id="10" name="">
            <a:extLst xmlns:a="http://schemas.openxmlformats.org/drawingml/2006/main">
              <a:ext uri="{FF2B5EF4-FFF2-40B4-BE49-F238E27FC236}">
                <a16:creationId xmlns:a16="http://schemas.microsoft.com/office/drawing/2014/main" id="{B82D83E6-5258-443F-9441-D2B9AABC5AAA}"/>
              </a:ext>
            </a:extLst>
          </p:cNvPr>
          <p:cNvSpPr>
            <a:spLocks xmlns:a="http://schemas.openxmlformats.org/drawingml/2006/main" noGrp="1"/>
          </p:cNvSpPr>
          <p:nvPr/>
        </p:nvSpPr>
        <p:spPr>
          <a:xfrm xmlns:a="http://schemas.openxmlformats.org/drawingml/2006/main">
            <a:off x="857250" y="8572500"/>
            <a:ext cx="7810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1">
                <a:solidFill>
                  <a:srgbClr val="104A78"/>
                </a:solidFill>
                <a:latin typeface="Public Sans"/>
                <a:ea typeface="Public Sans"/>
                <a:cs typeface="Public Sans"/>
              </a:defRPr>
            </a:defPPr>
          </a:lstStyle>
          <a:p xmlns:a="http://schemas.openxmlformats.org/drawingml/2006/main">
            <a:pPr>
              <a:buNone/>
              <a:defRPr sz="1950" b="1">
                <a:solidFill>
                  <a:srgbClr val="104A78"/>
                </a:solidFill>
                <a:latin typeface="Public Sans"/>
                <a:ea typeface="Public Sans"/>
                <a:cs typeface="Public Sans"/>
              </a:defRPr>
            </a:pPr>
            <a:r>
              <a:rPr sz="1950" b="1">
                <a:solidFill>
                  <a:srgbClr val="104A78"/>
                </a:solidFill>
                <a:latin typeface="Public Sans"/>
                <a:ea typeface="Public Sans"/>
                <a:cs typeface="Public Sans"/>
              </a:rPr>
              <a:t>Justin A. Brooks, President</a:t>
            </a:r>
          </a:p>
        </p:txBody>
      </p:sp>
    </p:spTree>
    <p:extLst>
      <p:ext uri="{BB962C8B-B14F-4D97-AF65-F5344CB8AC3E}">
        <p14:creationId xmlns:p14="http://schemas.microsoft.com/office/powerpoint/2010/main" val="200880739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7F433DC2-DF89-4429-8539-6EA0D36E8278}"/>
              </a:ext>
            </a:extLst>
          </p:cNvPr>
          <p:cNvPicPr>
            <a:picLocks xmlns:a="http://schemas.openxmlformats.org/drawingml/2006/main" noChangeAspect="1"/>
          </p:cNvPicPr>
          <p:nvPr/>
        </p:nvPicPr>
        <p:blipFill>
          <a:blip xmlns:r="http://schemas.openxmlformats.org/officeDocument/2006/relationships" xmlns:a="http://schemas.openxmlformats.org/drawingml/2006/main" r:embed="Rbbc6cc7a56484742"/>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D060DBE9-DD3A-4861-A0FA-FA882871B07E}"/>
              </a:ext>
            </a:extLst>
          </p:cNvPr>
          <p:cNvPicPr>
            <a:picLocks xmlns:a="http://schemas.openxmlformats.org/drawingml/2006/main" noChangeAspect="1"/>
          </p:cNvPicPr>
          <p:nvPr/>
        </p:nvPicPr>
        <p:blipFill>
          <a:blip xmlns:r="http://schemas.openxmlformats.org/officeDocument/2006/relationships" xmlns:a="http://schemas.openxmlformats.org/drawingml/2006/main" r:embed="Rb89f10bd53bb4fe0"/>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E34A04AE-24A6-4033-A45C-C47C408A8802}"/>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What PainShield Is</a:t>
            </a:r>
          </a:p>
        </p:txBody>
      </p:sp>
      <p:sp>
        <p:nvSpPr>
          <p:cNvPr id="4" name="">
            <a:extLst xmlns:a="http://schemas.openxmlformats.org/drawingml/2006/main">
              <a:ext uri="{FF2B5EF4-FFF2-40B4-BE49-F238E27FC236}">
                <a16:creationId xmlns:a16="http://schemas.microsoft.com/office/drawing/2014/main" id="{E7D8B08C-CF9E-4257-935C-69DBCC92459E}"/>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Wearable ultrasound therapy for VA patients, including overnight use</a:t>
            </a:r>
          </a:p>
        </p:txBody>
      </p:sp>
      <p:sp>
        <p:nvSpPr>
          <p:cNvPr id="5" name="">
            <a:extLst xmlns:a="http://schemas.openxmlformats.org/drawingml/2006/main">
              <a:ext uri="{FF2B5EF4-FFF2-40B4-BE49-F238E27FC236}">
                <a16:creationId xmlns:a16="http://schemas.microsoft.com/office/drawing/2014/main" id="{BA807770-5075-4023-A589-73D334ED392B}"/>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9CBF1953-D673-42E1-BF1F-99CA04F9D753}"/>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32E72855-139E-4EAE-BF3B-F692AA9CADF0}"/>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04</a:t>
            </a:r>
          </a:p>
        </p:txBody>
      </p:sp>
      <p:sp>
        <p:nvSpPr>
          <p:cNvPr id="8" name="">
            <a:extLst xmlns:a="http://schemas.openxmlformats.org/drawingml/2006/main">
              <a:ext uri="{FF2B5EF4-FFF2-40B4-BE49-F238E27FC236}">
                <a16:creationId xmlns:a16="http://schemas.microsoft.com/office/drawing/2014/main" id="{C2F835C7-E741-428E-B60F-88FF1241854F}"/>
              </a:ext>
            </a:extLst>
          </p:cNvPr>
          <p:cNvSpPr>
            <a:spLocks xmlns:a="http://schemas.openxmlformats.org/drawingml/2006/main" noGrp="1"/>
          </p:cNvSpPr>
          <p:nvPr/>
        </p:nvSpPr>
        <p:spPr>
          <a:xfrm xmlns:a="http://schemas.openxmlformats.org/drawingml/2006/main">
            <a:off x="857250" y="3619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
            <a:extLst xmlns:a="http://schemas.openxmlformats.org/drawingml/2006/main">
              <a:ext uri="{FF2B5EF4-FFF2-40B4-BE49-F238E27FC236}">
                <a16:creationId xmlns:a16="http://schemas.microsoft.com/office/drawing/2014/main" id="{B931A189-4AC8-47CC-9248-9A3E326505F9}"/>
              </a:ext>
            </a:extLst>
          </p:cNvPr>
          <p:cNvSpPr>
            <a:spLocks xmlns:a="http://schemas.openxmlformats.org/drawingml/2006/main" noGrp="1"/>
          </p:cNvSpPr>
          <p:nvPr/>
        </p:nvSpPr>
        <p:spPr>
          <a:xfrm xmlns:a="http://schemas.openxmlformats.org/drawingml/2006/main">
            <a:off x="1714500" y="3619500"/>
            <a:ext cx="8477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0" name="">
            <a:extLst xmlns:a="http://schemas.openxmlformats.org/drawingml/2006/main">
              <a:ext uri="{FF2B5EF4-FFF2-40B4-BE49-F238E27FC236}">
                <a16:creationId xmlns:a16="http://schemas.microsoft.com/office/drawing/2014/main" id="{8EBFC94B-FCDF-41CE-A010-A52389F248AC}"/>
              </a:ext>
            </a:extLst>
          </p:cNvPr>
          <p:cNvSpPr>
            <a:spLocks xmlns:a="http://schemas.openxmlformats.org/drawingml/2006/main" noGrp="1"/>
          </p:cNvSpPr>
          <p:nvPr/>
        </p:nvSpPr>
        <p:spPr>
          <a:xfrm xmlns:a="http://schemas.openxmlformats.org/drawingml/2006/main">
            <a:off x="1714500" y="4124325"/>
            <a:ext cx="8477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Surface Acoustic Wave (SAW) wearable ultrasound patch and driver unit.</a:t>
            </a:r>
          </a:p>
        </p:txBody>
      </p:sp>
      <p:sp>
        <p:nvSpPr>
          <p:cNvPr id="11" name="">
            <a:extLst xmlns:a="http://schemas.openxmlformats.org/drawingml/2006/main">
              <a:ext uri="{FF2B5EF4-FFF2-40B4-BE49-F238E27FC236}">
                <a16:creationId xmlns:a16="http://schemas.microsoft.com/office/drawing/2014/main" id="{33739FBC-1177-4EA4-958C-C6BA031DC7E6}"/>
              </a:ext>
            </a:extLst>
          </p:cNvPr>
          <p:cNvSpPr>
            <a:spLocks xmlns:a="http://schemas.openxmlformats.org/drawingml/2006/main" noGrp="1"/>
          </p:cNvSpPr>
          <p:nvPr/>
        </p:nvSpPr>
        <p:spPr>
          <a:xfrm xmlns:a="http://schemas.openxmlformats.org/drawingml/2006/main">
            <a:off x="857250" y="504825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
            <a:extLst xmlns:a="http://schemas.openxmlformats.org/drawingml/2006/main">
              <a:ext uri="{FF2B5EF4-FFF2-40B4-BE49-F238E27FC236}">
                <a16:creationId xmlns:a16="http://schemas.microsoft.com/office/drawing/2014/main" id="{FE89709A-7DF4-44C1-8E04-DBE5AEFB6D15}"/>
              </a:ext>
            </a:extLst>
          </p:cNvPr>
          <p:cNvSpPr>
            <a:spLocks xmlns:a="http://schemas.openxmlformats.org/drawingml/2006/main" noGrp="1"/>
          </p:cNvSpPr>
          <p:nvPr/>
        </p:nvSpPr>
        <p:spPr>
          <a:xfrm xmlns:a="http://schemas.openxmlformats.org/drawingml/2006/main">
            <a:off x="1714500" y="5048250"/>
            <a:ext cx="8477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3" name="">
            <a:extLst xmlns:a="http://schemas.openxmlformats.org/drawingml/2006/main">
              <a:ext uri="{FF2B5EF4-FFF2-40B4-BE49-F238E27FC236}">
                <a16:creationId xmlns:a16="http://schemas.microsoft.com/office/drawing/2014/main" id="{34799F74-01D9-4B5A-8343-658044A41ACE}"/>
              </a:ext>
            </a:extLst>
          </p:cNvPr>
          <p:cNvSpPr>
            <a:spLocks xmlns:a="http://schemas.openxmlformats.org/drawingml/2006/main" noGrp="1"/>
          </p:cNvSpPr>
          <p:nvPr/>
        </p:nvSpPr>
        <p:spPr>
          <a:xfrm xmlns:a="http://schemas.openxmlformats.org/drawingml/2006/main">
            <a:off x="1714500" y="5553075"/>
            <a:ext cx="8477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Manual specification: 91 kHz ± 5 kHz, with 30 minutes on and 30 minutes off.</a:t>
            </a:r>
          </a:p>
        </p:txBody>
      </p:sp>
      <p:sp>
        <p:nvSpPr>
          <p:cNvPr id="14" name="">
            <a:extLst xmlns:a="http://schemas.openxmlformats.org/drawingml/2006/main">
              <a:ext uri="{FF2B5EF4-FFF2-40B4-BE49-F238E27FC236}">
                <a16:creationId xmlns:a16="http://schemas.microsoft.com/office/drawing/2014/main" id="{7D88297D-689D-411D-BB82-C4E1D7951F42}"/>
              </a:ext>
            </a:extLst>
          </p:cNvPr>
          <p:cNvSpPr>
            <a:spLocks xmlns:a="http://schemas.openxmlformats.org/drawingml/2006/main" noGrp="1"/>
          </p:cNvSpPr>
          <p:nvPr/>
        </p:nvSpPr>
        <p:spPr>
          <a:xfrm xmlns:a="http://schemas.openxmlformats.org/drawingml/2006/main">
            <a:off x="857250" y="64770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
            <a:extLst xmlns:a="http://schemas.openxmlformats.org/drawingml/2006/main">
              <a:ext uri="{FF2B5EF4-FFF2-40B4-BE49-F238E27FC236}">
                <a16:creationId xmlns:a16="http://schemas.microsoft.com/office/drawing/2014/main" id="{A71F8EF4-8041-4534-A859-66849F227966}"/>
              </a:ext>
            </a:extLst>
          </p:cNvPr>
          <p:cNvSpPr>
            <a:spLocks xmlns:a="http://schemas.openxmlformats.org/drawingml/2006/main" noGrp="1"/>
          </p:cNvSpPr>
          <p:nvPr/>
        </p:nvSpPr>
        <p:spPr>
          <a:xfrm xmlns:a="http://schemas.openxmlformats.org/drawingml/2006/main">
            <a:off x="1714500" y="6477000"/>
            <a:ext cx="8477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6" name="">
            <a:extLst xmlns:a="http://schemas.openxmlformats.org/drawingml/2006/main">
              <a:ext uri="{FF2B5EF4-FFF2-40B4-BE49-F238E27FC236}">
                <a16:creationId xmlns:a16="http://schemas.microsoft.com/office/drawing/2014/main" id="{B62D832A-EB8B-49C0-B623-093921136D42}"/>
              </a:ext>
            </a:extLst>
          </p:cNvPr>
          <p:cNvSpPr>
            <a:spLocks xmlns:a="http://schemas.openxmlformats.org/drawingml/2006/main" noGrp="1"/>
          </p:cNvSpPr>
          <p:nvPr/>
        </p:nvSpPr>
        <p:spPr>
          <a:xfrm xmlns:a="http://schemas.openxmlformats.org/drawingml/2006/main">
            <a:off x="1714500" y="6981825"/>
            <a:ext cx="8477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Gel-free, self-adhesive patch for hands-free operation day or night.</a:t>
            </a:r>
          </a:p>
        </p:txBody>
      </p:sp>
      <p:sp>
        <p:nvSpPr>
          <p:cNvPr id="17" name="">
            <a:extLst xmlns:a="http://schemas.openxmlformats.org/drawingml/2006/main">
              <a:ext uri="{FF2B5EF4-FFF2-40B4-BE49-F238E27FC236}">
                <a16:creationId xmlns:a16="http://schemas.microsoft.com/office/drawing/2014/main" id="{A27493CA-B55D-4D15-9CF2-87C8B96F4D67}"/>
              </a:ext>
            </a:extLst>
          </p:cNvPr>
          <p:cNvSpPr>
            <a:spLocks xmlns:a="http://schemas.openxmlformats.org/drawingml/2006/main" noGrp="1"/>
          </p:cNvSpPr>
          <p:nvPr/>
        </p:nvSpPr>
        <p:spPr>
          <a:xfrm xmlns:a="http://schemas.openxmlformats.org/drawingml/2006/main">
            <a:off x="857250" y="790575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
            <a:extLst xmlns:a="http://schemas.openxmlformats.org/drawingml/2006/main">
              <a:ext uri="{FF2B5EF4-FFF2-40B4-BE49-F238E27FC236}">
                <a16:creationId xmlns:a16="http://schemas.microsoft.com/office/drawing/2014/main" id="{9E1BB55B-34AB-470C-ADEC-317419988B24}"/>
              </a:ext>
            </a:extLst>
          </p:cNvPr>
          <p:cNvSpPr>
            <a:spLocks xmlns:a="http://schemas.openxmlformats.org/drawingml/2006/main" noGrp="1"/>
          </p:cNvSpPr>
          <p:nvPr/>
        </p:nvSpPr>
        <p:spPr>
          <a:xfrm xmlns:a="http://schemas.openxmlformats.org/drawingml/2006/main">
            <a:off x="1714500" y="7905750"/>
            <a:ext cx="8477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9" name="">
            <a:extLst xmlns:a="http://schemas.openxmlformats.org/drawingml/2006/main">
              <a:ext uri="{FF2B5EF4-FFF2-40B4-BE49-F238E27FC236}">
                <a16:creationId xmlns:a16="http://schemas.microsoft.com/office/drawing/2014/main" id="{4FD63BC7-747C-42C0-B3C7-60156A0DA0F5}"/>
              </a:ext>
            </a:extLst>
          </p:cNvPr>
          <p:cNvSpPr>
            <a:spLocks xmlns:a="http://schemas.openxmlformats.org/drawingml/2006/main" noGrp="1"/>
          </p:cNvSpPr>
          <p:nvPr/>
        </p:nvSpPr>
        <p:spPr>
          <a:xfrm xmlns:a="http://schemas.openxmlformats.org/drawingml/2006/main">
            <a:off x="1714500" y="8410575"/>
            <a:ext cx="8477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Intermittent cycles providing up to 6.5 hours of treatment per charge.</a:t>
            </a:r>
          </a:p>
        </p:txBody>
      </p:sp>
      <p:pic>
        <p:nvPicPr>
          <p:cNvPr id="20" name="">
            <a:extLst xmlns:a="http://schemas.openxmlformats.org/drawingml/2006/main">
              <a:ext uri="{FF2B5EF4-FFF2-40B4-BE49-F238E27FC236}">
                <a16:creationId xmlns:a16="http://schemas.microsoft.com/office/drawing/2014/main" id="{B17AD0FD-2732-4432-B8E1-6C05AF40244D}"/>
              </a:ext>
            </a:extLst>
          </p:cNvPr>
          <p:cNvPicPr>
            <a:picLocks xmlns:a="http://schemas.openxmlformats.org/drawingml/2006/main" noChangeAspect="1"/>
          </p:cNvPicPr>
          <p:nvPr/>
        </p:nvPicPr>
        <p:blipFill>
          <a:blip xmlns:r="http://schemas.openxmlformats.org/officeDocument/2006/relationships" xmlns:a="http://schemas.openxmlformats.org/drawingml/2006/main" r:embed="Rd7a95295b07740fa"/>
          <a:stretch xmlns:a="http://schemas.openxmlformats.org/drawingml/2006/main"/>
        </p:blipFill>
        <p:spPr>
          <a:xfrm xmlns:a="http://schemas.openxmlformats.org/drawingml/2006/main">
            <a:off x="11239500" y="3843338"/>
            <a:ext cx="5715000" cy="5172075"/>
          </a:xfrm>
          <a:prstGeom xmlns:a="http://schemas.openxmlformats.org/drawingml/2006/main" prst="roundRect">
            <a:avLst>
              <a:gd name="adj" fmla="val 3333"/>
            </a:avLst>
          </a:prstGeom>
        </p:spPr>
      </p:pic>
    </p:spTree>
    <p:extLst>
      <p:ext uri="{BB962C8B-B14F-4D97-AF65-F5344CB8AC3E}">
        <p14:creationId xmlns:p14="http://schemas.microsoft.com/office/powerpoint/2010/main" val="1127840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60DCA4E5-ECB3-4814-B5BF-E7FC816747A1}"/>
              </a:ext>
            </a:extLst>
          </p:cNvPr>
          <p:cNvPicPr>
            <a:picLocks xmlns:a="http://schemas.openxmlformats.org/drawingml/2006/main" noChangeAspect="1"/>
          </p:cNvPicPr>
          <p:nvPr/>
        </p:nvPicPr>
        <p:blipFill>
          <a:blip xmlns:r="http://schemas.openxmlformats.org/officeDocument/2006/relationships" xmlns:a="http://schemas.openxmlformats.org/drawingml/2006/main" r:embed="Rd62103a5fa144fea"/>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8B6665BC-152C-4B11-825E-185D23DBE30A}"/>
              </a:ext>
            </a:extLst>
          </p:cNvPr>
          <p:cNvPicPr>
            <a:picLocks xmlns:a="http://schemas.openxmlformats.org/drawingml/2006/main" noChangeAspect="1"/>
          </p:cNvPicPr>
          <p:nvPr/>
        </p:nvPicPr>
        <p:blipFill>
          <a:blip xmlns:r="http://schemas.openxmlformats.org/officeDocument/2006/relationships" xmlns:a="http://schemas.openxmlformats.org/drawingml/2006/main" r:embed="R330d32558a3e4fb2"/>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1884E072-69B7-4BE5-BA63-1D7384D4C651}"/>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PainShield in VA Care</a:t>
            </a:r>
          </a:p>
        </p:txBody>
      </p:sp>
      <p:sp>
        <p:nvSpPr>
          <p:cNvPr id="4" name="">
            <a:extLst xmlns:a="http://schemas.openxmlformats.org/drawingml/2006/main">
              <a:ext uri="{FF2B5EF4-FFF2-40B4-BE49-F238E27FC236}">
                <a16:creationId xmlns:a16="http://schemas.microsoft.com/office/drawing/2014/main" id="{B08CC70C-47F2-4D71-8AC5-254656CAB9EA}"/>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PainShield addresses chronic and persistent pain in Veterans while reducing dependence on opioids and improving long-term outcomes.</a:t>
            </a:r>
          </a:p>
        </p:txBody>
      </p:sp>
      <p:sp>
        <p:nvSpPr>
          <p:cNvPr id="5" name="">
            <a:extLst xmlns:a="http://schemas.openxmlformats.org/drawingml/2006/main">
              <a:ext uri="{FF2B5EF4-FFF2-40B4-BE49-F238E27FC236}">
                <a16:creationId xmlns:a16="http://schemas.microsoft.com/office/drawing/2014/main" id="{482EC057-F036-4A56-A241-34A40C068B90}"/>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238A806C-CAB4-4240-931B-4FC9F3F73C2A}"/>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7FDD192B-3AD9-4C1D-A3E7-D441ACA83208}"/>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05</a:t>
            </a:r>
          </a:p>
        </p:txBody>
      </p:sp>
      <p:sp>
        <p:nvSpPr>
          <p:cNvPr id="8" name="">
            <a:extLst xmlns:a="http://schemas.openxmlformats.org/drawingml/2006/main">
              <a:ext uri="{FF2B5EF4-FFF2-40B4-BE49-F238E27FC236}">
                <a16:creationId xmlns:a16="http://schemas.microsoft.com/office/drawing/2014/main" id="{AE8FFC0D-57E9-41D8-9A52-4AE5954B5337}"/>
              </a:ext>
            </a:extLst>
          </p:cNvPr>
          <p:cNvSpPr>
            <a:spLocks xmlns:a="http://schemas.openxmlformats.org/drawingml/2006/main" noGrp="1"/>
          </p:cNvSpPr>
          <p:nvPr/>
        </p:nvSpPr>
        <p:spPr>
          <a:xfrm xmlns:a="http://schemas.openxmlformats.org/drawingml/2006/main">
            <a:off x="857250" y="3667125"/>
            <a:ext cx="1714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1">
                <a:solidFill>
                  <a:srgbClr val="3195D3"/>
                </a:solidFill>
                <a:latin typeface="Sora"/>
                <a:ea typeface="Sora"/>
                <a:cs typeface="Sora"/>
              </a:defRPr>
            </a:defPPr>
          </a:lstStyle>
          <a:p xmlns:a="http://schemas.openxmlformats.org/drawingml/2006/main">
            <a:pPr>
              <a:buNone/>
              <a:defRPr sz="5550" b="1">
                <a:solidFill>
                  <a:srgbClr val="3195D3"/>
                </a:solidFill>
                <a:latin typeface="Sora"/>
                <a:ea typeface="Sora"/>
                <a:cs typeface="Sora"/>
              </a:defRPr>
            </a:pPr>
            <a:r>
              <a:rPr sz="5550" b="1">
                <a:solidFill>
                  <a:srgbClr val="3195D3"/>
                </a:solidFill>
                <a:latin typeface="Sora"/>
                <a:ea typeface="Sora"/>
                <a:cs typeface="Sora"/>
              </a:rPr>
              <a:t>1/3</a:t>
            </a:r>
          </a:p>
        </p:txBody>
      </p:sp>
      <p:sp>
        <p:nvSpPr>
          <p:cNvPr id="9" name="">
            <a:extLst xmlns:a="http://schemas.openxmlformats.org/drawingml/2006/main">
              <a:ext uri="{FF2B5EF4-FFF2-40B4-BE49-F238E27FC236}">
                <a16:creationId xmlns:a16="http://schemas.microsoft.com/office/drawing/2014/main" id="{D2F5F322-DBEF-462B-AF44-7648F2C3B6D7}"/>
              </a:ext>
            </a:extLst>
          </p:cNvPr>
          <p:cNvSpPr>
            <a:spLocks xmlns:a="http://schemas.openxmlformats.org/drawingml/2006/main" noGrp="1"/>
          </p:cNvSpPr>
          <p:nvPr/>
        </p:nvSpPr>
        <p:spPr>
          <a:xfrm xmlns:a="http://schemas.openxmlformats.org/drawingml/2006/main">
            <a:off x="2762250" y="3762375"/>
            <a:ext cx="5619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Veterans with Chronic Pain</a:t>
            </a:r>
          </a:p>
        </p:txBody>
      </p:sp>
      <p:sp>
        <p:nvSpPr>
          <p:cNvPr id="10" name="">
            <a:extLst xmlns:a="http://schemas.openxmlformats.org/drawingml/2006/main">
              <a:ext uri="{FF2B5EF4-FFF2-40B4-BE49-F238E27FC236}">
                <a16:creationId xmlns:a16="http://schemas.microsoft.com/office/drawing/2014/main" id="{C5257BC8-9FBD-451F-BD72-0FA02F4DDC23}"/>
              </a:ext>
            </a:extLst>
          </p:cNvPr>
          <p:cNvSpPr>
            <a:spLocks xmlns:a="http://schemas.openxmlformats.org/drawingml/2006/main" noGrp="1"/>
          </p:cNvSpPr>
          <p:nvPr/>
        </p:nvSpPr>
        <p:spPr>
          <a:xfrm xmlns:a="http://schemas.openxmlformats.org/drawingml/2006/main">
            <a:off x="2762250" y="4572000"/>
            <a:ext cx="5619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One in three Veterans suffer from chronic pain conditions requiring integrated care. Chronically painful conditions treated with DME in the VA can be subject to recurring "rental rates."</a:t>
            </a:r>
          </a:p>
        </p:txBody>
      </p:sp>
      <p:sp>
        <p:nvSpPr>
          <p:cNvPr id="11" name="">
            <a:extLst xmlns:a="http://schemas.openxmlformats.org/drawingml/2006/main">
              <a:ext uri="{FF2B5EF4-FFF2-40B4-BE49-F238E27FC236}">
                <a16:creationId xmlns:a16="http://schemas.microsoft.com/office/drawing/2014/main" id="{401B1528-F57D-4B65-ABA7-059792651512}"/>
              </a:ext>
            </a:extLst>
          </p:cNvPr>
          <p:cNvSpPr>
            <a:spLocks xmlns:a="http://schemas.openxmlformats.org/drawingml/2006/main" noGrp="1"/>
          </p:cNvSpPr>
          <p:nvPr/>
        </p:nvSpPr>
        <p:spPr>
          <a:xfrm xmlns:a="http://schemas.openxmlformats.org/drawingml/2006/main">
            <a:off x="9048750" y="3667125"/>
            <a:ext cx="1714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1">
                <a:solidFill>
                  <a:srgbClr val="3195D3"/>
                </a:solidFill>
                <a:latin typeface="Sora"/>
                <a:ea typeface="Sora"/>
                <a:cs typeface="Sora"/>
              </a:defRPr>
            </a:defPPr>
          </a:lstStyle>
          <a:p xmlns:a="http://schemas.openxmlformats.org/drawingml/2006/main">
            <a:pPr>
              <a:buNone/>
              <a:defRPr sz="5550" b="1">
                <a:solidFill>
                  <a:srgbClr val="3195D3"/>
                </a:solidFill>
                <a:latin typeface="Sora"/>
                <a:ea typeface="Sora"/>
                <a:cs typeface="Sora"/>
              </a:defRPr>
            </a:pPr>
            <a:r>
              <a:rPr sz="5550" b="1">
                <a:solidFill>
                  <a:srgbClr val="3195D3"/>
                </a:solidFill>
                <a:latin typeface="Sora"/>
                <a:ea typeface="Sora"/>
                <a:cs typeface="Sora"/>
              </a:rPr>
              <a:t>1/5</a:t>
            </a:r>
          </a:p>
        </p:txBody>
      </p:sp>
      <p:sp>
        <p:nvSpPr>
          <p:cNvPr id="12" name="">
            <a:extLst xmlns:a="http://schemas.openxmlformats.org/drawingml/2006/main">
              <a:ext uri="{FF2B5EF4-FFF2-40B4-BE49-F238E27FC236}">
                <a16:creationId xmlns:a16="http://schemas.microsoft.com/office/drawing/2014/main" id="{579D624F-CEB2-454F-B11B-BE9FCA32464A}"/>
              </a:ext>
            </a:extLst>
          </p:cNvPr>
          <p:cNvSpPr>
            <a:spLocks xmlns:a="http://schemas.openxmlformats.org/drawingml/2006/main" noGrp="1"/>
          </p:cNvSpPr>
          <p:nvPr/>
        </p:nvSpPr>
        <p:spPr>
          <a:xfrm xmlns:a="http://schemas.openxmlformats.org/drawingml/2006/main">
            <a:off x="10953750" y="3762375"/>
            <a:ext cx="5619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Persistent Pain Rate</a:t>
            </a:r>
          </a:p>
        </p:txBody>
      </p:sp>
      <p:sp>
        <p:nvSpPr>
          <p:cNvPr id="13" name="">
            <a:extLst xmlns:a="http://schemas.openxmlformats.org/drawingml/2006/main">
              <a:ext uri="{FF2B5EF4-FFF2-40B4-BE49-F238E27FC236}">
                <a16:creationId xmlns:a16="http://schemas.microsoft.com/office/drawing/2014/main" id="{E499EA21-3477-424A-872B-683E1352795E}"/>
              </a:ext>
            </a:extLst>
          </p:cNvPr>
          <p:cNvSpPr>
            <a:spLocks xmlns:a="http://schemas.openxmlformats.org/drawingml/2006/main" noGrp="1"/>
          </p:cNvSpPr>
          <p:nvPr/>
        </p:nvSpPr>
        <p:spPr>
          <a:xfrm xmlns:a="http://schemas.openxmlformats.org/drawingml/2006/main">
            <a:off x="10953750" y="4572000"/>
            <a:ext cx="5619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One in five Veterans experience persistent pain affecting daily functionality. Reduction of MRADLs or overall quality of life is far too prevalent in the VA population.</a:t>
            </a:r>
          </a:p>
        </p:txBody>
      </p:sp>
      <p:sp>
        <p:nvSpPr>
          <p:cNvPr id="14" name="">
            <a:extLst xmlns:a="http://schemas.openxmlformats.org/drawingml/2006/main">
              <a:ext uri="{FF2B5EF4-FFF2-40B4-BE49-F238E27FC236}">
                <a16:creationId xmlns:a16="http://schemas.microsoft.com/office/drawing/2014/main" id="{CDA55CE7-07ED-4CC5-AB9E-A04BC10A1BEA}"/>
              </a:ext>
            </a:extLst>
          </p:cNvPr>
          <p:cNvSpPr>
            <a:spLocks xmlns:a="http://schemas.openxmlformats.org/drawingml/2006/main" noGrp="1"/>
          </p:cNvSpPr>
          <p:nvPr/>
        </p:nvSpPr>
        <p:spPr>
          <a:xfrm xmlns:a="http://schemas.openxmlformats.org/drawingml/2006/main">
            <a:off x="857250" y="6524625"/>
            <a:ext cx="1714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1">
                <a:solidFill>
                  <a:srgbClr val="3195D3"/>
                </a:solidFill>
                <a:latin typeface="Sora"/>
                <a:ea typeface="Sora"/>
                <a:cs typeface="Sora"/>
              </a:defRPr>
            </a:defPPr>
          </a:lstStyle>
          <a:p xmlns:a="http://schemas.openxmlformats.org/drawingml/2006/main">
            <a:pPr>
              <a:buNone/>
              <a:defRPr sz="5550" b="1">
                <a:solidFill>
                  <a:srgbClr val="3195D3"/>
                </a:solidFill>
                <a:latin typeface="Sora"/>
                <a:ea typeface="Sora"/>
                <a:cs typeface="Sora"/>
              </a:defRPr>
            </a:pPr>
            <a:r>
              <a:rPr sz="5550" b="1">
                <a:solidFill>
                  <a:srgbClr val="3195D3"/>
                </a:solidFill>
                <a:latin typeface="Sora"/>
                <a:ea typeface="Sora"/>
                <a:cs typeface="Sora"/>
              </a:rPr>
              <a:t>1/10</a:t>
            </a:r>
          </a:p>
        </p:txBody>
      </p:sp>
      <p:sp>
        <p:nvSpPr>
          <p:cNvPr id="15" name="">
            <a:extLst xmlns:a="http://schemas.openxmlformats.org/drawingml/2006/main">
              <a:ext uri="{FF2B5EF4-FFF2-40B4-BE49-F238E27FC236}">
                <a16:creationId xmlns:a16="http://schemas.microsoft.com/office/drawing/2014/main" id="{2E0221B8-ED49-4B93-B56D-768485D6818B}"/>
              </a:ext>
            </a:extLst>
          </p:cNvPr>
          <p:cNvSpPr>
            <a:spLocks xmlns:a="http://schemas.openxmlformats.org/drawingml/2006/main" noGrp="1"/>
          </p:cNvSpPr>
          <p:nvPr/>
        </p:nvSpPr>
        <p:spPr>
          <a:xfrm xmlns:a="http://schemas.openxmlformats.org/drawingml/2006/main">
            <a:off x="2762250" y="6619875"/>
            <a:ext cx="5619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Severe Persistent Pain</a:t>
            </a:r>
          </a:p>
        </p:txBody>
      </p:sp>
      <p:sp>
        <p:nvSpPr>
          <p:cNvPr id="16" name="">
            <a:extLst xmlns:a="http://schemas.openxmlformats.org/drawingml/2006/main">
              <a:ext uri="{FF2B5EF4-FFF2-40B4-BE49-F238E27FC236}">
                <a16:creationId xmlns:a16="http://schemas.microsoft.com/office/drawing/2014/main" id="{19DBD62B-0C06-4344-B1C4-159FFD059AA3}"/>
              </a:ext>
            </a:extLst>
          </p:cNvPr>
          <p:cNvSpPr>
            <a:spLocks xmlns:a="http://schemas.openxmlformats.org/drawingml/2006/main" noGrp="1"/>
          </p:cNvSpPr>
          <p:nvPr/>
        </p:nvSpPr>
        <p:spPr>
          <a:xfrm xmlns:a="http://schemas.openxmlformats.org/drawingml/2006/main">
            <a:off x="2762250" y="7429500"/>
            <a:ext cx="5619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One in ten Veterans face severe persistent pain. Treatment often involves strong opioid-based medication.</a:t>
            </a:r>
          </a:p>
        </p:txBody>
      </p:sp>
      <p:sp>
        <p:nvSpPr>
          <p:cNvPr id="17" name="">
            <a:extLst xmlns:a="http://schemas.openxmlformats.org/drawingml/2006/main">
              <a:ext uri="{FF2B5EF4-FFF2-40B4-BE49-F238E27FC236}">
                <a16:creationId xmlns:a16="http://schemas.microsoft.com/office/drawing/2014/main" id="{C3ADAF81-BEA7-49FE-8E6A-EC268FE560D8}"/>
              </a:ext>
            </a:extLst>
          </p:cNvPr>
          <p:cNvSpPr>
            <a:spLocks xmlns:a="http://schemas.openxmlformats.org/drawingml/2006/main" noGrp="1"/>
          </p:cNvSpPr>
          <p:nvPr/>
        </p:nvSpPr>
        <p:spPr>
          <a:xfrm xmlns:a="http://schemas.openxmlformats.org/drawingml/2006/main">
            <a:off x="9048750" y="6524625"/>
            <a:ext cx="1714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1">
                <a:solidFill>
                  <a:srgbClr val="3195D3"/>
                </a:solidFill>
                <a:latin typeface="Sora"/>
                <a:ea typeface="Sora"/>
                <a:cs typeface="Sora"/>
              </a:defRPr>
            </a:defPPr>
          </a:lstStyle>
          <a:p xmlns:a="http://schemas.openxmlformats.org/drawingml/2006/main">
            <a:pPr>
              <a:buNone/>
              <a:defRPr sz="5550" b="1">
                <a:solidFill>
                  <a:srgbClr val="3195D3"/>
                </a:solidFill>
                <a:latin typeface="Sora"/>
                <a:ea typeface="Sora"/>
                <a:cs typeface="Sora"/>
              </a:defRPr>
            </a:pPr>
            <a:r>
              <a:rPr sz="5550" b="1">
                <a:solidFill>
                  <a:srgbClr val="3195D3"/>
                </a:solidFill>
                <a:latin typeface="Sora"/>
                <a:ea typeface="Sora"/>
                <a:cs typeface="Sora"/>
              </a:rPr>
              <a:t>8/10</a:t>
            </a:r>
          </a:p>
        </p:txBody>
      </p:sp>
      <p:sp>
        <p:nvSpPr>
          <p:cNvPr id="18" name="">
            <a:extLst xmlns:a="http://schemas.openxmlformats.org/drawingml/2006/main">
              <a:ext uri="{FF2B5EF4-FFF2-40B4-BE49-F238E27FC236}">
                <a16:creationId xmlns:a16="http://schemas.microsoft.com/office/drawing/2014/main" id="{1D9FD73F-E584-4BDB-9C0D-8C209D90FBC7}"/>
              </a:ext>
            </a:extLst>
          </p:cNvPr>
          <p:cNvSpPr>
            <a:spLocks xmlns:a="http://schemas.openxmlformats.org/drawingml/2006/main" noGrp="1"/>
          </p:cNvSpPr>
          <p:nvPr/>
        </p:nvSpPr>
        <p:spPr>
          <a:xfrm xmlns:a="http://schemas.openxmlformats.org/drawingml/2006/main">
            <a:off x="10953750" y="6619875"/>
            <a:ext cx="5619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Patients Respond Positively</a:t>
            </a:r>
          </a:p>
        </p:txBody>
      </p:sp>
      <p:sp>
        <p:nvSpPr>
          <p:cNvPr id="19" name="">
            <a:extLst xmlns:a="http://schemas.openxmlformats.org/drawingml/2006/main">
              <a:ext uri="{FF2B5EF4-FFF2-40B4-BE49-F238E27FC236}">
                <a16:creationId xmlns:a16="http://schemas.microsoft.com/office/drawing/2014/main" id="{A184C2BE-C6B6-47AB-9BA8-19519EAF27DF}"/>
              </a:ext>
            </a:extLst>
          </p:cNvPr>
          <p:cNvSpPr>
            <a:spLocks xmlns:a="http://schemas.openxmlformats.org/drawingml/2006/main" noGrp="1"/>
          </p:cNvSpPr>
          <p:nvPr/>
        </p:nvSpPr>
        <p:spPr>
          <a:xfrm xmlns:a="http://schemas.openxmlformats.org/drawingml/2006/main">
            <a:off x="10953750" y="7429500"/>
            <a:ext cx="5619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PainShield therapy treats a wide range of painful conditions. Eight in ten Veteran patients report a positive response.</a:t>
            </a:r>
          </a:p>
        </p:txBody>
      </p:sp>
    </p:spTree>
    <p:extLst>
      <p:ext uri="{BB962C8B-B14F-4D97-AF65-F5344CB8AC3E}">
        <p14:creationId xmlns:p14="http://schemas.microsoft.com/office/powerpoint/2010/main" val="147600032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1ACB35E5-C855-43C7-AE6E-6DF129776970}"/>
              </a:ext>
            </a:extLst>
          </p:cNvPr>
          <p:cNvPicPr>
            <a:picLocks xmlns:a="http://schemas.openxmlformats.org/drawingml/2006/main" noChangeAspect="1"/>
          </p:cNvPicPr>
          <p:nvPr/>
        </p:nvPicPr>
        <p:blipFill>
          <a:blip xmlns:r="http://schemas.openxmlformats.org/officeDocument/2006/relationships" xmlns:a="http://schemas.openxmlformats.org/drawingml/2006/main" r:embed="R203606b348cb4c28"/>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C4ED4898-B554-487E-84FF-20BFEE736083}"/>
              </a:ext>
            </a:extLst>
          </p:cNvPr>
          <p:cNvPicPr>
            <a:picLocks xmlns:a="http://schemas.openxmlformats.org/drawingml/2006/main" noChangeAspect="1"/>
          </p:cNvPicPr>
          <p:nvPr/>
        </p:nvPicPr>
        <p:blipFill>
          <a:blip xmlns:r="http://schemas.openxmlformats.org/officeDocument/2006/relationships" xmlns:a="http://schemas.openxmlformats.org/drawingml/2006/main" r:embed="Rc0d9347f4113465d"/>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7BE581AA-5A5E-49E0-8F24-A89F84EC4424}"/>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Pain and Opioid Safety Context</a:t>
            </a:r>
          </a:p>
        </p:txBody>
      </p:sp>
      <p:sp>
        <p:nvSpPr>
          <p:cNvPr id="4" name="">
            <a:extLst xmlns:a="http://schemas.openxmlformats.org/drawingml/2006/main">
              <a:ext uri="{FF2B5EF4-FFF2-40B4-BE49-F238E27FC236}">
                <a16:creationId xmlns:a16="http://schemas.microsoft.com/office/drawing/2014/main" id="{92D9DBC6-8F35-465D-946E-23ECEA08BA69}"/>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VA goals include reducing opioid dependence and addressing deaths linked to overdose and suicide.</a:t>
            </a:r>
          </a:p>
        </p:txBody>
      </p:sp>
      <p:sp>
        <p:nvSpPr>
          <p:cNvPr id="5" name="">
            <a:extLst xmlns:a="http://schemas.openxmlformats.org/drawingml/2006/main">
              <a:ext uri="{FF2B5EF4-FFF2-40B4-BE49-F238E27FC236}">
                <a16:creationId xmlns:a16="http://schemas.microsoft.com/office/drawing/2014/main" id="{2281CF98-5C7C-498A-9D9D-BF97079D32E5}"/>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07048E19-6CEA-4139-9BAC-B85175430EE0}"/>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CB54BD54-7433-47A0-A0FC-D876B03FB25C}"/>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06</a:t>
            </a:r>
          </a:p>
        </p:txBody>
      </p:sp>
      <p:sp>
        <p:nvSpPr>
          <p:cNvPr id="8" name="">
            <a:extLst xmlns:a="http://schemas.openxmlformats.org/drawingml/2006/main">
              <a:ext uri="{FF2B5EF4-FFF2-40B4-BE49-F238E27FC236}">
                <a16:creationId xmlns:a16="http://schemas.microsoft.com/office/drawing/2014/main" id="{B2806717-19CA-40FE-AD1A-DF839AF06D1C}"/>
              </a:ext>
            </a:extLst>
          </p:cNvPr>
          <p:cNvSpPr>
            <a:spLocks xmlns:a="http://schemas.openxmlformats.org/drawingml/2006/main" noGrp="1"/>
          </p:cNvSpPr>
          <p:nvPr/>
        </p:nvSpPr>
        <p:spPr>
          <a:xfrm xmlns:a="http://schemas.openxmlformats.org/drawingml/2006/main">
            <a:off x="857250" y="3619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
            <a:extLst xmlns:a="http://schemas.openxmlformats.org/drawingml/2006/main">
              <a:ext uri="{FF2B5EF4-FFF2-40B4-BE49-F238E27FC236}">
                <a16:creationId xmlns:a16="http://schemas.microsoft.com/office/drawing/2014/main" id="{E5CE52CB-C0AC-409E-AF37-B44C89E68BB1}"/>
              </a:ext>
            </a:extLst>
          </p:cNvPr>
          <p:cNvSpPr>
            <a:spLocks xmlns:a="http://schemas.openxmlformats.org/drawingml/2006/main" noGrp="1"/>
          </p:cNvSpPr>
          <p:nvPr/>
        </p:nvSpPr>
        <p:spPr>
          <a:xfrm xmlns:a="http://schemas.openxmlformats.org/drawingml/2006/main">
            <a:off x="1714500" y="361950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1">
                <a:solidFill>
                  <a:srgbClr val="104A78"/>
                </a:solidFill>
                <a:latin typeface="Sora"/>
                <a:ea typeface="Sora"/>
                <a:cs typeface="Sora"/>
              </a:defRPr>
            </a:defPPr>
          </a:lstStyle>
          <a:p xmlns:a="http://schemas.openxmlformats.org/drawingml/2006/main">
            <a:r>
              <a:t/>
            </a:r>
          </a:p>
        </p:txBody>
      </p:sp>
      <p:sp>
        <p:nvSpPr>
          <p:cNvPr id="10" name="">
            <a:extLst xmlns:a="http://schemas.openxmlformats.org/drawingml/2006/main">
              <a:ext uri="{FF2B5EF4-FFF2-40B4-BE49-F238E27FC236}">
                <a16:creationId xmlns:a16="http://schemas.microsoft.com/office/drawing/2014/main" id="{787EFD82-C123-4F7B-9B80-7BA9BEF76F98}"/>
              </a:ext>
            </a:extLst>
          </p:cNvPr>
          <p:cNvSpPr>
            <a:spLocks xmlns:a="http://schemas.openxmlformats.org/drawingml/2006/main" noGrp="1"/>
          </p:cNvSpPr>
          <p:nvPr/>
        </p:nvSpPr>
        <p:spPr>
          <a:xfrm xmlns:a="http://schemas.openxmlformats.org/drawingml/2006/main">
            <a:off x="1714500" y="4124325"/>
            <a:ext cx="10572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0">
                <a:solidFill>
                  <a:srgbClr val="3D3D3D"/>
                </a:solidFill>
                <a:latin typeface="Public Sans"/>
                <a:ea typeface="Public Sans"/>
                <a:cs typeface="Public Sans"/>
              </a:defRPr>
            </a:defPPr>
          </a:lstStyle>
          <a:p xmlns:a="http://schemas.openxmlformats.org/drawingml/2006/main">
            <a:pPr>
              <a:buNone/>
              <a:defRPr sz="2475" b="0">
                <a:solidFill>
                  <a:srgbClr val="3D3D3D"/>
                </a:solidFill>
                <a:latin typeface="Public Sans"/>
                <a:ea typeface="Public Sans"/>
                <a:cs typeface="Public Sans"/>
              </a:defRPr>
            </a:pPr>
            <a:r>
              <a:rPr sz="2475" b="0">
                <a:solidFill>
                  <a:srgbClr val="3D3D3D"/>
                </a:solidFill>
                <a:latin typeface="Public Sans"/>
                <a:ea typeface="Public Sans"/>
                <a:cs typeface="Public Sans"/>
              </a:rPr>
              <a:t>VA mortality from opioid overdose is significantly higher than the general population.</a:t>
            </a:r>
          </a:p>
        </p:txBody>
      </p:sp>
      <p:sp>
        <p:nvSpPr>
          <p:cNvPr id="11" name="">
            <a:extLst xmlns:a="http://schemas.openxmlformats.org/drawingml/2006/main">
              <a:ext uri="{FF2B5EF4-FFF2-40B4-BE49-F238E27FC236}">
                <a16:creationId xmlns:a16="http://schemas.microsoft.com/office/drawing/2014/main" id="{DF05A7B2-9605-4099-956E-A0327D63224D}"/>
              </a:ext>
            </a:extLst>
          </p:cNvPr>
          <p:cNvSpPr>
            <a:spLocks xmlns:a="http://schemas.openxmlformats.org/drawingml/2006/main" noGrp="1"/>
          </p:cNvSpPr>
          <p:nvPr/>
        </p:nvSpPr>
        <p:spPr>
          <a:xfrm xmlns:a="http://schemas.openxmlformats.org/drawingml/2006/main">
            <a:off x="857250" y="5524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
            <a:extLst xmlns:a="http://schemas.openxmlformats.org/drawingml/2006/main">
              <a:ext uri="{FF2B5EF4-FFF2-40B4-BE49-F238E27FC236}">
                <a16:creationId xmlns:a16="http://schemas.microsoft.com/office/drawing/2014/main" id="{24D0DBAF-A4BB-4771-A808-99F8048FED4C}"/>
              </a:ext>
            </a:extLst>
          </p:cNvPr>
          <p:cNvSpPr>
            <a:spLocks xmlns:a="http://schemas.openxmlformats.org/drawingml/2006/main" noGrp="1"/>
          </p:cNvSpPr>
          <p:nvPr/>
        </p:nvSpPr>
        <p:spPr>
          <a:xfrm xmlns:a="http://schemas.openxmlformats.org/drawingml/2006/main">
            <a:off x="1714500" y="552450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1">
                <a:solidFill>
                  <a:srgbClr val="104A78"/>
                </a:solidFill>
                <a:latin typeface="Sora"/>
                <a:ea typeface="Sora"/>
                <a:cs typeface="Sora"/>
              </a:defRPr>
            </a:defPPr>
          </a:lstStyle>
          <a:p xmlns:a="http://schemas.openxmlformats.org/drawingml/2006/main">
            <a:r>
              <a:t/>
            </a:r>
          </a:p>
        </p:txBody>
      </p:sp>
      <p:sp>
        <p:nvSpPr>
          <p:cNvPr id="13" name="">
            <a:extLst xmlns:a="http://schemas.openxmlformats.org/drawingml/2006/main">
              <a:ext uri="{FF2B5EF4-FFF2-40B4-BE49-F238E27FC236}">
                <a16:creationId xmlns:a16="http://schemas.microsoft.com/office/drawing/2014/main" id="{2F28AA7E-04A8-4051-BA46-74A3C8821B92}"/>
              </a:ext>
            </a:extLst>
          </p:cNvPr>
          <p:cNvSpPr>
            <a:spLocks xmlns:a="http://schemas.openxmlformats.org/drawingml/2006/main" noGrp="1"/>
          </p:cNvSpPr>
          <p:nvPr/>
        </p:nvSpPr>
        <p:spPr>
          <a:xfrm xmlns:a="http://schemas.openxmlformats.org/drawingml/2006/main">
            <a:off x="1714500" y="6029325"/>
            <a:ext cx="10572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0">
                <a:solidFill>
                  <a:srgbClr val="3D3D3D"/>
                </a:solidFill>
                <a:latin typeface="Public Sans"/>
                <a:ea typeface="Public Sans"/>
                <a:cs typeface="Public Sans"/>
              </a:defRPr>
            </a:defPPr>
          </a:lstStyle>
          <a:p xmlns:a="http://schemas.openxmlformats.org/drawingml/2006/main">
            <a:pPr>
              <a:buNone/>
              <a:defRPr sz="2475" b="0">
                <a:solidFill>
                  <a:srgbClr val="3D3D3D"/>
                </a:solidFill>
                <a:latin typeface="Public Sans"/>
                <a:ea typeface="Public Sans"/>
                <a:cs typeface="Public Sans"/>
              </a:defRPr>
            </a:pPr>
            <a:r>
              <a:rPr sz="2475" b="0">
                <a:solidFill>
                  <a:srgbClr val="3D3D3D"/>
                </a:solidFill>
                <a:latin typeface="Public Sans"/>
                <a:ea typeface="Public Sans"/>
                <a:cs typeface="Public Sans"/>
              </a:rPr>
              <a:t>Veteran suicide rates are directly linked to untreated or severe chronic pain.</a:t>
            </a:r>
          </a:p>
        </p:txBody>
      </p:sp>
      <p:sp>
        <p:nvSpPr>
          <p:cNvPr id="14" name="">
            <a:extLst xmlns:a="http://schemas.openxmlformats.org/drawingml/2006/main">
              <a:ext uri="{FF2B5EF4-FFF2-40B4-BE49-F238E27FC236}">
                <a16:creationId xmlns:a16="http://schemas.microsoft.com/office/drawing/2014/main" id="{AF19A5DB-162F-4388-AC39-E4E83B2161CB}"/>
              </a:ext>
            </a:extLst>
          </p:cNvPr>
          <p:cNvSpPr>
            <a:spLocks xmlns:a="http://schemas.openxmlformats.org/drawingml/2006/main" noGrp="1"/>
          </p:cNvSpPr>
          <p:nvPr/>
        </p:nvSpPr>
        <p:spPr>
          <a:xfrm xmlns:a="http://schemas.openxmlformats.org/drawingml/2006/main">
            <a:off x="857250" y="7429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
            <a:extLst xmlns:a="http://schemas.openxmlformats.org/drawingml/2006/main">
              <a:ext uri="{FF2B5EF4-FFF2-40B4-BE49-F238E27FC236}">
                <a16:creationId xmlns:a16="http://schemas.microsoft.com/office/drawing/2014/main" id="{35B23971-ED03-428F-87C7-E5093D4AF4B4}"/>
              </a:ext>
            </a:extLst>
          </p:cNvPr>
          <p:cNvSpPr>
            <a:spLocks xmlns:a="http://schemas.openxmlformats.org/drawingml/2006/main" noGrp="1"/>
          </p:cNvSpPr>
          <p:nvPr/>
        </p:nvSpPr>
        <p:spPr>
          <a:xfrm xmlns:a="http://schemas.openxmlformats.org/drawingml/2006/main">
            <a:off x="1714500" y="742950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1">
                <a:solidFill>
                  <a:srgbClr val="104A78"/>
                </a:solidFill>
                <a:latin typeface="Sora"/>
                <a:ea typeface="Sora"/>
                <a:cs typeface="Sora"/>
              </a:defRPr>
            </a:defPPr>
          </a:lstStyle>
          <a:p xmlns:a="http://schemas.openxmlformats.org/drawingml/2006/main">
            <a:r>
              <a:t/>
            </a:r>
          </a:p>
        </p:txBody>
      </p:sp>
      <p:sp>
        <p:nvSpPr>
          <p:cNvPr id="16" name="">
            <a:extLst xmlns:a="http://schemas.openxmlformats.org/drawingml/2006/main">
              <a:ext uri="{FF2B5EF4-FFF2-40B4-BE49-F238E27FC236}">
                <a16:creationId xmlns:a16="http://schemas.microsoft.com/office/drawing/2014/main" id="{1E113E8F-6086-472B-B173-0D6761027DAF}"/>
              </a:ext>
            </a:extLst>
          </p:cNvPr>
          <p:cNvSpPr>
            <a:spLocks xmlns:a="http://schemas.openxmlformats.org/drawingml/2006/main" noGrp="1"/>
          </p:cNvSpPr>
          <p:nvPr/>
        </p:nvSpPr>
        <p:spPr>
          <a:xfrm xmlns:a="http://schemas.openxmlformats.org/drawingml/2006/main">
            <a:off x="1714500" y="7934325"/>
            <a:ext cx="10572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0">
                <a:solidFill>
                  <a:srgbClr val="3D3D3D"/>
                </a:solidFill>
                <a:latin typeface="Public Sans"/>
                <a:ea typeface="Public Sans"/>
                <a:cs typeface="Public Sans"/>
              </a:defRPr>
            </a:defPPr>
          </a:lstStyle>
          <a:p xmlns:a="http://schemas.openxmlformats.org/drawingml/2006/main">
            <a:pPr>
              <a:buNone/>
              <a:defRPr sz="2475" b="0">
                <a:solidFill>
                  <a:srgbClr val="3D3D3D"/>
                </a:solidFill>
                <a:latin typeface="Public Sans"/>
                <a:ea typeface="Public Sans"/>
                <a:cs typeface="Public Sans"/>
              </a:defRPr>
            </a:pPr>
            <a:r>
              <a:rPr sz="2475" b="0">
                <a:solidFill>
                  <a:srgbClr val="3D3D3D"/>
                </a:solidFill>
                <a:latin typeface="Public Sans"/>
                <a:ea typeface="Public Sans"/>
                <a:cs typeface="Public Sans"/>
              </a:rPr>
              <a:t>PainShield aligns with VA goals as a non-opioid adjunct therapy to reduce analgesic use.</a:t>
            </a:r>
          </a:p>
        </p:txBody>
      </p:sp>
      <p:pic>
        <p:nvPicPr>
          <p:cNvPr id="17" name="">
            <a:extLst xmlns:a="http://schemas.openxmlformats.org/drawingml/2006/main">
              <a:ext uri="{FF2B5EF4-FFF2-40B4-BE49-F238E27FC236}">
                <a16:creationId xmlns:a16="http://schemas.microsoft.com/office/drawing/2014/main" id="{ECF34F44-8510-454E-B8C5-66C4EAE7EB3C}"/>
              </a:ext>
            </a:extLst>
          </p:cNvPr>
          <p:cNvPicPr>
            <a:picLocks xmlns:a="http://schemas.openxmlformats.org/drawingml/2006/main" noChangeAspect="1"/>
          </p:cNvPicPr>
          <p:nvPr/>
        </p:nvPicPr>
        <p:blipFill>
          <a:blip xmlns:r="http://schemas.openxmlformats.org/officeDocument/2006/relationships" xmlns:a="http://schemas.openxmlformats.org/drawingml/2006/main" r:embed="R0bd00eb371704cbd"/>
          <a:stretch xmlns:a="http://schemas.openxmlformats.org/drawingml/2006/main"/>
        </p:blipFill>
        <p:spPr>
          <a:xfrm xmlns:a="http://schemas.openxmlformats.org/drawingml/2006/main">
            <a:off x="13430250" y="4673009"/>
            <a:ext cx="3524250" cy="3512733"/>
          </a:xfrm>
          <a:prstGeom xmlns:a="http://schemas.openxmlformats.org/drawingml/2006/main" prst="roundRect">
            <a:avLst>
              <a:gd name="adj" fmla="val 5405"/>
            </a:avLst>
          </a:prstGeom>
        </p:spPr>
      </p:pic>
    </p:spTree>
    <p:extLst>
      <p:ext uri="{BB962C8B-B14F-4D97-AF65-F5344CB8AC3E}">
        <p14:creationId xmlns:p14="http://schemas.microsoft.com/office/powerpoint/2010/main" val="208744226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58134CE9-94D7-4DFE-81AD-516CBA94791F}"/>
              </a:ext>
            </a:extLst>
          </p:cNvPr>
          <p:cNvPicPr>
            <a:picLocks xmlns:a="http://schemas.openxmlformats.org/drawingml/2006/main" noChangeAspect="1"/>
          </p:cNvPicPr>
          <p:nvPr/>
        </p:nvPicPr>
        <p:blipFill>
          <a:blip xmlns:r="http://schemas.openxmlformats.org/officeDocument/2006/relationships" xmlns:a="http://schemas.openxmlformats.org/drawingml/2006/main" r:embed="R7856917f7ad948f3"/>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0DEE4EA1-86D9-4261-ACFB-5D13A7E3F0E0}"/>
              </a:ext>
            </a:extLst>
          </p:cNvPr>
          <p:cNvPicPr>
            <a:picLocks xmlns:a="http://schemas.openxmlformats.org/drawingml/2006/main" noChangeAspect="1"/>
          </p:cNvPicPr>
          <p:nvPr/>
        </p:nvPicPr>
        <p:blipFill>
          <a:blip xmlns:r="http://schemas.openxmlformats.org/officeDocument/2006/relationships" xmlns:a="http://schemas.openxmlformats.org/drawingml/2006/main" r:embed="R2553b86d71fb40e8"/>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70C20951-2CF3-419C-9578-0C9E98AA2249}"/>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Conventional Treatments vs PainShield</a:t>
            </a:r>
          </a:p>
        </p:txBody>
      </p:sp>
      <p:sp>
        <p:nvSpPr>
          <p:cNvPr id="4" name="">
            <a:extLst xmlns:a="http://schemas.openxmlformats.org/drawingml/2006/main">
              <a:ext uri="{FF2B5EF4-FFF2-40B4-BE49-F238E27FC236}">
                <a16:creationId xmlns:a16="http://schemas.microsoft.com/office/drawing/2014/main" id="{9B29A9B6-0403-414A-B969-A8B477016018}"/>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PainShield is a non-invasive alternative or complement to pharmacological and surgical treatments.</a:t>
            </a:r>
          </a:p>
        </p:txBody>
      </p:sp>
      <p:sp>
        <p:nvSpPr>
          <p:cNvPr id="5" name="">
            <a:extLst xmlns:a="http://schemas.openxmlformats.org/drawingml/2006/main">
              <a:ext uri="{FF2B5EF4-FFF2-40B4-BE49-F238E27FC236}">
                <a16:creationId xmlns:a16="http://schemas.microsoft.com/office/drawing/2014/main" id="{3162472E-C7B3-401B-B2FC-5C688B0F9EFB}"/>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9EA8CC30-3CF8-49EF-B308-5D235E747E2A}"/>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F63FDC20-FBBF-4AE9-A522-C620BBE70053}"/>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07</a:t>
            </a:r>
          </a:p>
        </p:txBody>
      </p:sp>
      <p:sp>
        <p:nvSpPr>
          <p:cNvPr id="8" name="">
            <a:extLst xmlns:a="http://schemas.openxmlformats.org/drawingml/2006/main">
              <a:ext uri="{FF2B5EF4-FFF2-40B4-BE49-F238E27FC236}">
                <a16:creationId xmlns:a16="http://schemas.microsoft.com/office/drawing/2014/main" id="{FB3AEF2D-37ED-442D-A120-081EA3C38BC5}"/>
              </a:ext>
            </a:extLst>
          </p:cNvPr>
          <p:cNvSpPr>
            <a:spLocks xmlns:a="http://schemas.openxmlformats.org/drawingml/2006/main" noGrp="1"/>
          </p:cNvSpPr>
          <p:nvPr/>
        </p:nvSpPr>
        <p:spPr>
          <a:xfrm xmlns:a="http://schemas.openxmlformats.org/drawingml/2006/main">
            <a:off x="857250"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550" b="1">
                <a:solidFill>
                  <a:srgbClr val="FFFFFF"/>
                </a:solidFill>
                <a:latin typeface="Sora"/>
                <a:ea typeface="Sora"/>
                <a:cs typeface="Sora"/>
              </a:defRPr>
            </a:defPPr>
          </a:lstStyle>
          <a:p xmlns:a="http://schemas.openxmlformats.org/drawingml/2006/main">
            <a:pPr>
              <a:buNone/>
              <a:defRPr sz="2550" b="1">
                <a:solidFill>
                  <a:srgbClr val="FFFFFF"/>
                </a:solidFill>
                <a:latin typeface="Sora"/>
                <a:ea typeface="Sora"/>
                <a:cs typeface="Sora"/>
              </a:defRPr>
            </a:pPr>
            <a:r>
              <a:rPr sz="2550" b="1">
                <a:solidFill>
                  <a:srgbClr val="FFFFFF"/>
                </a:solidFill>
                <a:latin typeface="Sora"/>
                <a:ea typeface="Sora"/>
                <a:cs typeface="Sora"/>
              </a:rPr>
              <a:t>Conventional Treatments</a:t>
            </a:r>
          </a:p>
        </p:txBody>
      </p:sp>
      <p:sp>
        <p:nvSpPr>
          <p:cNvPr id="9" name="">
            <a:extLst xmlns:a="http://schemas.openxmlformats.org/drawingml/2006/main">
              <a:ext uri="{FF2B5EF4-FFF2-40B4-BE49-F238E27FC236}">
                <a16:creationId xmlns:a16="http://schemas.microsoft.com/office/drawing/2014/main" id="{D256DC08-A140-44F8-A09B-10AD4010D128}"/>
              </a:ext>
            </a:extLst>
          </p:cNvPr>
          <p:cNvSpPr>
            <a:spLocks xmlns:a="http://schemas.openxmlformats.org/drawingml/2006/main" noGrp="1"/>
          </p:cNvSpPr>
          <p:nvPr/>
        </p:nvSpPr>
        <p:spPr>
          <a:xfrm xmlns:a="http://schemas.openxmlformats.org/drawingml/2006/main">
            <a:off x="933450" y="4838700"/>
            <a:ext cx="7896225"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Reliance on drugs, injections, surgery, and stationary clinic-based devices.</a:t>
            </a:r>
          </a:p>
        </p:txBody>
      </p:sp>
      <p:sp>
        <p:nvSpPr>
          <p:cNvPr id="10" name="">
            <a:extLst xmlns:a="http://schemas.openxmlformats.org/drawingml/2006/main">
              <a:ext uri="{FF2B5EF4-FFF2-40B4-BE49-F238E27FC236}">
                <a16:creationId xmlns:a16="http://schemas.microsoft.com/office/drawing/2014/main" id="{20337B72-D8F5-46A4-BBDC-CC546058513A}"/>
              </a:ext>
            </a:extLst>
          </p:cNvPr>
          <p:cNvSpPr>
            <a:spLocks xmlns:a="http://schemas.openxmlformats.org/drawingml/2006/main" noGrp="1"/>
          </p:cNvSpPr>
          <p:nvPr/>
        </p:nvSpPr>
        <p:spPr>
          <a:xfrm xmlns:a="http://schemas.openxmlformats.org/drawingml/2006/main">
            <a:off x="9382125"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550" b="1">
                <a:solidFill>
                  <a:srgbClr val="FFFFFF"/>
                </a:solidFill>
                <a:latin typeface="Sora"/>
                <a:ea typeface="Sora"/>
                <a:cs typeface="Sora"/>
              </a:defRPr>
            </a:defPPr>
          </a:lstStyle>
          <a:p xmlns:a="http://schemas.openxmlformats.org/drawingml/2006/main">
            <a:pPr>
              <a:buNone/>
              <a:defRPr sz="2550" b="1">
                <a:solidFill>
                  <a:srgbClr val="FFFFFF"/>
                </a:solidFill>
                <a:latin typeface="Sora"/>
                <a:ea typeface="Sora"/>
                <a:cs typeface="Sora"/>
              </a:defRPr>
            </a:pPr>
            <a:r>
              <a:rPr sz="2550" b="1">
                <a:solidFill>
                  <a:srgbClr val="FFFFFF"/>
                </a:solidFill>
                <a:latin typeface="Sora"/>
                <a:ea typeface="Sora"/>
                <a:cs typeface="Sora"/>
              </a:rPr>
              <a:t>PainShield Solution</a:t>
            </a:r>
          </a:p>
        </p:txBody>
      </p:sp>
      <p:sp>
        <p:nvSpPr>
          <p:cNvPr id="11" name="">
            <a:extLst xmlns:a="http://schemas.openxmlformats.org/drawingml/2006/main">
              <a:ext uri="{FF2B5EF4-FFF2-40B4-BE49-F238E27FC236}">
                <a16:creationId xmlns:a16="http://schemas.microsoft.com/office/drawing/2014/main" id="{A0D5203D-1D44-4B73-BF5C-FC9200A39EF6}"/>
              </a:ext>
            </a:extLst>
          </p:cNvPr>
          <p:cNvSpPr>
            <a:spLocks xmlns:a="http://schemas.openxmlformats.org/drawingml/2006/main" noGrp="1"/>
          </p:cNvSpPr>
          <p:nvPr/>
        </p:nvSpPr>
        <p:spPr>
          <a:xfrm xmlns:a="http://schemas.openxmlformats.org/drawingml/2006/main">
            <a:off x="9458325" y="4838700"/>
            <a:ext cx="7896225"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Non-invasive, wearable ultrasound with high patient satisfaction and industry-leading protocol compliance.</a:t>
            </a:r>
          </a:p>
        </p:txBody>
      </p:sp>
      <p:pic>
        <p:nvPicPr>
          <p:cNvPr id="12" name="">
            <a:extLst xmlns:a="http://schemas.openxmlformats.org/drawingml/2006/main">
              <a:ext uri="{FF2B5EF4-FFF2-40B4-BE49-F238E27FC236}">
                <a16:creationId xmlns:a16="http://schemas.microsoft.com/office/drawing/2014/main" id="{0D54789D-DD36-4CB2-B869-B52A065A2E50}"/>
              </a:ext>
            </a:extLst>
          </p:cNvPr>
          <p:cNvPicPr>
            <a:picLocks xmlns:a="http://schemas.openxmlformats.org/drawingml/2006/main" noChangeAspect="1"/>
          </p:cNvPicPr>
          <p:nvPr/>
        </p:nvPicPr>
        <p:blipFill>
          <a:blip xmlns:r="http://schemas.openxmlformats.org/officeDocument/2006/relationships" xmlns:a="http://schemas.openxmlformats.org/drawingml/2006/main" r:embed="Rc8e8bee339e44a02"/>
          <a:srcRect xmlns:a="http://schemas.openxmlformats.org/drawingml/2006/main" l="0" t="31274" r="0" b="31274"/>
          <a:stretch xmlns:a="http://schemas.openxmlformats.org/drawingml/2006/main">
            <a:fillRect l="0" t="0" r="0" b="0"/>
          </a:stretch>
        </p:blipFill>
        <p:spPr>
          <a:xfrm xmlns:a="http://schemas.openxmlformats.org/drawingml/2006/main">
            <a:off x="857250" y="6572250"/>
            <a:ext cx="7429500" cy="2762250"/>
          </a:xfrm>
          <a:prstGeom xmlns:a="http://schemas.openxmlformats.org/drawingml/2006/main" prst="roundRect">
            <a:avLst>
              <a:gd name="adj" fmla="val 6897"/>
            </a:avLst>
          </a:prstGeom>
        </p:spPr>
      </p:pic>
      <p:pic>
        <p:nvPicPr>
          <p:cNvPr id="13" name="">
            <a:extLst xmlns:a="http://schemas.openxmlformats.org/drawingml/2006/main">
              <a:ext uri="{FF2B5EF4-FFF2-40B4-BE49-F238E27FC236}">
                <a16:creationId xmlns:a16="http://schemas.microsoft.com/office/drawing/2014/main" id="{6CD3FADB-E62B-4A11-9DBC-12E92CB5A3A6}"/>
              </a:ext>
            </a:extLst>
          </p:cNvPr>
          <p:cNvPicPr>
            <a:picLocks xmlns:a="http://schemas.openxmlformats.org/drawingml/2006/main" noChangeAspect="1"/>
          </p:cNvPicPr>
          <p:nvPr/>
        </p:nvPicPr>
        <p:blipFill>
          <a:blip xmlns:r="http://schemas.openxmlformats.org/officeDocument/2006/relationships" xmlns:a="http://schemas.openxmlformats.org/drawingml/2006/main" r:embed="R15bfe6f9701748c4"/>
          <a:srcRect xmlns:a="http://schemas.openxmlformats.org/drawingml/2006/main" l="0" t="31274" r="0" b="31274"/>
          <a:stretch xmlns:a="http://schemas.openxmlformats.org/drawingml/2006/main">
            <a:fillRect l="0" t="0" r="0" b="0"/>
          </a:stretch>
        </p:blipFill>
        <p:spPr>
          <a:xfrm xmlns:a="http://schemas.openxmlformats.org/drawingml/2006/main">
            <a:off x="9715500" y="6572250"/>
            <a:ext cx="7429500" cy="2762250"/>
          </a:xfrm>
          <a:prstGeom xmlns:a="http://schemas.openxmlformats.org/drawingml/2006/main" prst="roundRect">
            <a:avLst>
              <a:gd name="adj" fmla="val 6897"/>
            </a:avLst>
          </a:prstGeom>
        </p:spPr>
      </p:pic>
    </p:spTree>
    <p:extLst>
      <p:ext uri="{BB962C8B-B14F-4D97-AF65-F5344CB8AC3E}">
        <p14:creationId xmlns:p14="http://schemas.microsoft.com/office/powerpoint/2010/main" val="120840263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4D22684A-8512-4BD3-B7AE-E66E82031B47}"/>
              </a:ext>
            </a:extLst>
          </p:cNvPr>
          <p:cNvPicPr>
            <a:picLocks xmlns:a="http://schemas.openxmlformats.org/drawingml/2006/main" noChangeAspect="1"/>
          </p:cNvPicPr>
          <p:nvPr/>
        </p:nvPicPr>
        <p:blipFill>
          <a:blip xmlns:r="http://schemas.openxmlformats.org/officeDocument/2006/relationships" xmlns:a="http://schemas.openxmlformats.org/drawingml/2006/main" r:embed="R287da23edb35443b"/>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E0E42935-95CE-4EAD-BA92-FAFBE7390C46}"/>
              </a:ext>
            </a:extLst>
          </p:cNvPr>
          <p:cNvPicPr>
            <a:picLocks xmlns:a="http://schemas.openxmlformats.org/drawingml/2006/main" noChangeAspect="1"/>
          </p:cNvPicPr>
          <p:nvPr/>
        </p:nvPicPr>
        <p:blipFill>
          <a:blip xmlns:r="http://schemas.openxmlformats.org/officeDocument/2006/relationships" xmlns:a="http://schemas.openxmlformats.org/drawingml/2006/main" r:embed="R1211d62c08a74ede"/>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1C6373C5-68BC-402A-B0C6-0A179DAEBA1A}"/>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Common Clinical Indications</a:t>
            </a:r>
          </a:p>
        </p:txBody>
      </p:sp>
      <p:sp>
        <p:nvSpPr>
          <p:cNvPr id="4" name="">
            <a:extLst xmlns:a="http://schemas.openxmlformats.org/drawingml/2006/main">
              <a:ext uri="{FF2B5EF4-FFF2-40B4-BE49-F238E27FC236}">
                <a16:creationId xmlns:a16="http://schemas.microsoft.com/office/drawing/2014/main" id="{7596D4E9-1507-4E4A-B30E-0F5D2F43A3EB}"/>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Conditions covered in PainShield training include neuropathic pain and postoperative recovery.</a:t>
            </a:r>
          </a:p>
        </p:txBody>
      </p:sp>
      <p:sp>
        <p:nvSpPr>
          <p:cNvPr id="5" name="">
            <a:extLst xmlns:a="http://schemas.openxmlformats.org/drawingml/2006/main">
              <a:ext uri="{FF2B5EF4-FFF2-40B4-BE49-F238E27FC236}">
                <a16:creationId xmlns:a16="http://schemas.microsoft.com/office/drawing/2014/main" id="{AC3F5C8A-290D-4E6F-A692-CFC17B8DF51C}"/>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DA68D364-CD6C-4DAB-9BF9-91B06C195752}"/>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34D89C95-6C7C-4E50-86A4-A5D8339A3C71}"/>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08</a:t>
            </a:r>
          </a:p>
        </p:txBody>
      </p:sp>
      <p:sp>
        <p:nvSpPr>
          <p:cNvPr id="8" name="">
            <a:extLst xmlns:a="http://schemas.openxmlformats.org/drawingml/2006/main">
              <a:ext uri="{FF2B5EF4-FFF2-40B4-BE49-F238E27FC236}">
                <a16:creationId xmlns:a16="http://schemas.microsoft.com/office/drawing/2014/main" id="{1F62D260-B3FB-4826-8644-2352DB673CE2}"/>
              </a:ext>
            </a:extLst>
          </p:cNvPr>
          <p:cNvSpPr>
            <a:spLocks xmlns:a="http://schemas.openxmlformats.org/drawingml/2006/main" noGrp="1"/>
          </p:cNvSpPr>
          <p:nvPr/>
        </p:nvSpPr>
        <p:spPr>
          <a:xfrm xmlns:a="http://schemas.openxmlformats.org/drawingml/2006/main">
            <a:off x="857250" y="3667125"/>
            <a:ext cx="3786188"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950" b="1">
                <a:solidFill>
                  <a:srgbClr val="FFFFFF"/>
                </a:solidFill>
                <a:latin typeface="Sora"/>
                <a:ea typeface="Sora"/>
                <a:cs typeface="Sora"/>
              </a:defRPr>
            </a:defPPr>
          </a:lstStyle>
          <a:p xmlns:a="http://schemas.openxmlformats.org/drawingml/2006/main">
            <a:pPr>
              <a:buNone/>
              <a:defRPr sz="1950" b="1">
                <a:solidFill>
                  <a:srgbClr val="FFFFFF"/>
                </a:solidFill>
                <a:latin typeface="Sora"/>
                <a:ea typeface="Sora"/>
                <a:cs typeface="Sora"/>
              </a:defRPr>
            </a:pPr>
            <a:r>
              <a:rPr sz="1950" b="1">
                <a:solidFill>
                  <a:srgbClr val="FFFFFF"/>
                </a:solidFill>
                <a:latin typeface="Sora"/>
                <a:ea typeface="Sora"/>
                <a:cs typeface="Sora"/>
              </a:rPr>
              <a:t>Tendinopathic and Soft Tissue Injuries</a:t>
            </a:r>
          </a:p>
        </p:txBody>
      </p:sp>
      <p:sp>
        <p:nvSpPr>
          <p:cNvPr id="9" name="">
            <a:extLst xmlns:a="http://schemas.openxmlformats.org/drawingml/2006/main">
              <a:ext uri="{FF2B5EF4-FFF2-40B4-BE49-F238E27FC236}">
                <a16:creationId xmlns:a16="http://schemas.microsoft.com/office/drawing/2014/main" id="{C7AE93B0-A1F9-4A6A-9D9A-4A3247D7286B}"/>
              </a:ext>
            </a:extLst>
          </p:cNvPr>
          <p:cNvSpPr>
            <a:spLocks xmlns:a="http://schemas.openxmlformats.org/drawingml/2006/main" noGrp="1"/>
          </p:cNvSpPr>
          <p:nvPr/>
        </p:nvSpPr>
        <p:spPr>
          <a:xfrm xmlns:a="http://schemas.openxmlformats.org/drawingml/2006/main">
            <a:off x="933450" y="4791075"/>
            <a:ext cx="3633788" cy="463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3D3D3D"/>
                </a:solidFill>
                <a:latin typeface="Public Sans"/>
                <a:ea typeface="Public Sans"/>
                <a:cs typeface="Public Sans"/>
              </a:defRPr>
            </a:defPPr>
          </a:lstStyle>
          <a:p xmlns:a="http://schemas.openxmlformats.org/drawingml/2006/main">
            <a:r>
              <a:t/>
            </a: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Ankle lateral ligament sprain (ATFL, CFL) (MCL) sprain (ACL) sprain</a:t>
            </a: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Glenohumeral instability/capsular injury</a:t>
            </a:r>
          </a:p>
        </p:txBody>
      </p:sp>
      <p:sp>
        <p:nvSpPr>
          <p:cNvPr id="10" name="">
            <a:extLst xmlns:a="http://schemas.openxmlformats.org/drawingml/2006/main">
              <a:ext uri="{FF2B5EF4-FFF2-40B4-BE49-F238E27FC236}">
                <a16:creationId xmlns:a16="http://schemas.microsoft.com/office/drawing/2014/main" id="{911B5DB2-B97A-4ACD-A0E2-E5121C1F3CEA}"/>
              </a:ext>
            </a:extLst>
          </p:cNvPr>
          <p:cNvSpPr>
            <a:spLocks xmlns:a="http://schemas.openxmlformats.org/drawingml/2006/main" noGrp="1"/>
          </p:cNvSpPr>
          <p:nvPr/>
        </p:nvSpPr>
        <p:spPr>
          <a:xfrm xmlns:a="http://schemas.openxmlformats.org/drawingml/2006/main">
            <a:off x="5119688" y="3667125"/>
            <a:ext cx="3786188"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950" b="1">
                <a:solidFill>
                  <a:srgbClr val="FFFFFF"/>
                </a:solidFill>
                <a:latin typeface="Sora"/>
                <a:ea typeface="Sora"/>
                <a:cs typeface="Sora"/>
              </a:defRPr>
            </a:defPPr>
          </a:lstStyle>
          <a:p xmlns:a="http://schemas.openxmlformats.org/drawingml/2006/main">
            <a:pPr>
              <a:buNone/>
              <a:defRPr sz="1950" b="1">
                <a:solidFill>
                  <a:srgbClr val="FFFFFF"/>
                </a:solidFill>
                <a:latin typeface="Sora"/>
                <a:ea typeface="Sora"/>
                <a:cs typeface="Sora"/>
              </a:defRPr>
            </a:pPr>
            <a:r>
              <a:rPr sz="1950" b="1">
                <a:solidFill>
                  <a:srgbClr val="FFFFFF"/>
                </a:solidFill>
                <a:latin typeface="Sora"/>
                <a:ea typeface="Sora"/>
                <a:cs typeface="Sora"/>
              </a:rPr>
              <a:t>Neuropathic and Rheumatologic Pain</a:t>
            </a:r>
          </a:p>
        </p:txBody>
      </p:sp>
      <p:sp>
        <p:nvSpPr>
          <p:cNvPr id="11" name="">
            <a:extLst xmlns:a="http://schemas.openxmlformats.org/drawingml/2006/main">
              <a:ext uri="{FF2B5EF4-FFF2-40B4-BE49-F238E27FC236}">
                <a16:creationId xmlns:a16="http://schemas.microsoft.com/office/drawing/2014/main" id="{EA11BB54-0F49-42DC-8DBB-90D82A3DE1BC}"/>
              </a:ext>
            </a:extLst>
          </p:cNvPr>
          <p:cNvSpPr>
            <a:spLocks xmlns:a="http://schemas.openxmlformats.org/drawingml/2006/main" noGrp="1"/>
          </p:cNvSpPr>
          <p:nvPr/>
        </p:nvSpPr>
        <p:spPr>
          <a:xfrm xmlns:a="http://schemas.openxmlformats.org/drawingml/2006/main">
            <a:off x="5195888" y="4791075"/>
            <a:ext cx="3633788" cy="463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3D3D3D"/>
                </a:solidFill>
                <a:latin typeface="Public Sans"/>
                <a:ea typeface="Public Sans"/>
                <a:cs typeface="Public Sans"/>
              </a:defRPr>
            </a:defPPr>
          </a:lstStyle>
          <a:p xmlns:a="http://schemas.openxmlformats.org/drawingml/2006/main">
            <a:r>
              <a:t/>
            </a: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Diabetic Peripheral Neuropathy</a:t>
            </a: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Trigeminal neuralgia</a:t>
            </a: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Radiculopathy</a:t>
            </a: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Rheumatoid Arthritis</a:t>
            </a: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Osteoarthritis</a:t>
            </a: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Phantom Limb Pain</a:t>
            </a:r>
          </a:p>
        </p:txBody>
      </p:sp>
      <p:sp>
        <p:nvSpPr>
          <p:cNvPr id="12" name="">
            <a:extLst xmlns:a="http://schemas.openxmlformats.org/drawingml/2006/main">
              <a:ext uri="{FF2B5EF4-FFF2-40B4-BE49-F238E27FC236}">
                <a16:creationId xmlns:a16="http://schemas.microsoft.com/office/drawing/2014/main" id="{CF2917D4-D208-4ECE-8D6B-AA9E33C9D6EC}"/>
              </a:ext>
            </a:extLst>
          </p:cNvPr>
          <p:cNvSpPr>
            <a:spLocks xmlns:a="http://schemas.openxmlformats.org/drawingml/2006/main" noGrp="1"/>
          </p:cNvSpPr>
          <p:nvPr/>
        </p:nvSpPr>
        <p:spPr>
          <a:xfrm xmlns:a="http://schemas.openxmlformats.org/drawingml/2006/main">
            <a:off x="9382125" y="3667125"/>
            <a:ext cx="3786188"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950" b="1">
                <a:solidFill>
                  <a:srgbClr val="FFFFFF"/>
                </a:solidFill>
                <a:latin typeface="Sora"/>
                <a:ea typeface="Sora"/>
                <a:cs typeface="Sora"/>
              </a:defRPr>
            </a:defPPr>
          </a:lstStyle>
          <a:p xmlns:a="http://schemas.openxmlformats.org/drawingml/2006/main">
            <a:pPr>
              <a:buNone/>
              <a:defRPr sz="1950" b="1">
                <a:solidFill>
                  <a:srgbClr val="FFFFFF"/>
                </a:solidFill>
                <a:latin typeface="Sora"/>
                <a:ea typeface="Sora"/>
                <a:cs typeface="Sora"/>
              </a:defRPr>
            </a:pPr>
            <a:r>
              <a:rPr sz="1950" b="1">
                <a:solidFill>
                  <a:srgbClr val="FFFFFF"/>
                </a:solidFill>
                <a:latin typeface="Sora"/>
                <a:ea typeface="Sora"/>
                <a:cs typeface="Sora"/>
              </a:rPr>
              <a:t>Postoperative Recovery</a:t>
            </a:r>
          </a:p>
        </p:txBody>
      </p:sp>
      <p:sp>
        <p:nvSpPr>
          <p:cNvPr id="13" name="">
            <a:extLst xmlns:a="http://schemas.openxmlformats.org/drawingml/2006/main">
              <a:ext uri="{FF2B5EF4-FFF2-40B4-BE49-F238E27FC236}">
                <a16:creationId xmlns:a16="http://schemas.microsoft.com/office/drawing/2014/main" id="{0A5409EA-809F-4420-8E01-3E9FA6FE6358}"/>
              </a:ext>
            </a:extLst>
          </p:cNvPr>
          <p:cNvSpPr>
            <a:spLocks xmlns:a="http://schemas.openxmlformats.org/drawingml/2006/main" noGrp="1"/>
          </p:cNvSpPr>
          <p:nvPr/>
        </p:nvSpPr>
        <p:spPr>
          <a:xfrm xmlns:a="http://schemas.openxmlformats.org/drawingml/2006/main">
            <a:off x="9458325" y="4791075"/>
            <a:ext cx="3633788" cy="463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3D3D3D"/>
                </a:solidFill>
                <a:latin typeface="Public Sans"/>
                <a:ea typeface="Public Sans"/>
                <a:cs typeface="Public Sans"/>
              </a:defRPr>
            </a:defPPr>
          </a:lstStyle>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Orthopedic postoperative conditions</a:t>
            </a:r>
          </a:p>
        </p:txBody>
      </p:sp>
      <p:sp>
        <p:nvSpPr>
          <p:cNvPr id="14" name="">
            <a:extLst xmlns:a="http://schemas.openxmlformats.org/drawingml/2006/main">
              <a:ext uri="{FF2B5EF4-FFF2-40B4-BE49-F238E27FC236}">
                <a16:creationId xmlns:a16="http://schemas.microsoft.com/office/drawing/2014/main" id="{A442DCBA-B9CF-4B4D-A4FE-B0C548FDC746}"/>
              </a:ext>
            </a:extLst>
          </p:cNvPr>
          <p:cNvSpPr>
            <a:spLocks xmlns:a="http://schemas.openxmlformats.org/drawingml/2006/main" noGrp="1"/>
          </p:cNvSpPr>
          <p:nvPr/>
        </p:nvSpPr>
        <p:spPr>
          <a:xfrm xmlns:a="http://schemas.openxmlformats.org/drawingml/2006/main">
            <a:off x="13644563" y="3667125"/>
            <a:ext cx="3786188"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950" b="1">
                <a:solidFill>
                  <a:srgbClr val="FFFFFF"/>
                </a:solidFill>
                <a:latin typeface="Sora"/>
                <a:ea typeface="Sora"/>
                <a:cs typeface="Sora"/>
              </a:defRPr>
            </a:defPPr>
          </a:lstStyle>
          <a:p xmlns:a="http://schemas.openxmlformats.org/drawingml/2006/main">
            <a:pPr>
              <a:buNone/>
              <a:defRPr sz="1950" b="1">
                <a:solidFill>
                  <a:srgbClr val="FFFFFF"/>
                </a:solidFill>
                <a:latin typeface="Sora"/>
                <a:ea typeface="Sora"/>
                <a:cs typeface="Sora"/>
              </a:defRPr>
            </a:pPr>
            <a:r>
              <a:rPr sz="1950" b="1">
                <a:solidFill>
                  <a:srgbClr val="FFFFFF"/>
                </a:solidFill>
                <a:latin typeface="Sora"/>
                <a:ea typeface="Sora"/>
                <a:cs typeface="Sora"/>
              </a:rPr>
              <a:t>Cervical, Thoracic and Joint Discomfort</a:t>
            </a:r>
          </a:p>
        </p:txBody>
      </p:sp>
      <p:sp>
        <p:nvSpPr>
          <p:cNvPr id="15" name="">
            <a:extLst xmlns:a="http://schemas.openxmlformats.org/drawingml/2006/main">
              <a:ext uri="{FF2B5EF4-FFF2-40B4-BE49-F238E27FC236}">
                <a16:creationId xmlns:a16="http://schemas.microsoft.com/office/drawing/2014/main" id="{5B3EC2F8-B3D8-4278-B9EB-520E422B2CBC}"/>
              </a:ext>
            </a:extLst>
          </p:cNvPr>
          <p:cNvSpPr>
            <a:spLocks xmlns:a="http://schemas.openxmlformats.org/drawingml/2006/main" noGrp="1"/>
          </p:cNvSpPr>
          <p:nvPr/>
        </p:nvSpPr>
        <p:spPr>
          <a:xfrm xmlns:a="http://schemas.openxmlformats.org/drawingml/2006/main">
            <a:off x="13720763" y="4791075"/>
            <a:ext cx="3633788" cy="463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3D3D3D"/>
                </a:solidFill>
                <a:latin typeface="Public Sans"/>
                <a:ea typeface="Public Sans"/>
                <a:cs typeface="Public Sans"/>
              </a:defRPr>
            </a:defPPr>
          </a:lstStyle>
          <a:p xmlns:a="http://schemas.openxmlformats.org/drawingml/2006/main">
            <a:r>
              <a:t/>
            </a:r>
            <a:r>
              <a:t>Cervical spondylosis</a:t>
            </a:r>
          </a:p>
          <a:p xmlns:a="http://schemas.openxmlformats.org/drawingml/2006/main">
            <a:r>
              <a:t>Degenerative disc disease</a:t>
            </a:r>
          </a:p>
          <a:p xmlns:a="http://schemas.openxmlformats.org/drawingml/2006/main">
            <a:r>
              <a:t>Myofascial pain</a:t>
            </a:r>
          </a:p>
          <a:p xmlns:a="http://schemas.openxmlformats.org/drawingml/2006/main">
            <a:r>
              <a:t>Thoracic spine strain</a:t>
            </a:r>
          </a:p>
          <a:p xmlns:a="http://schemas.openxmlformats.org/drawingml/2006/main">
            <a:r>
              <a:t>Thoracic radiculopathy</a:t>
            </a:r>
          </a:p>
        </p:txBody>
      </p:sp>
    </p:spTree>
    <p:extLst>
      <p:ext uri="{BB962C8B-B14F-4D97-AF65-F5344CB8AC3E}">
        <p14:creationId xmlns:p14="http://schemas.microsoft.com/office/powerpoint/2010/main" val="19948300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C42E2840-A878-4AE6-A6AA-A93723906B71}"/>
              </a:ext>
            </a:extLst>
          </p:cNvPr>
          <p:cNvPicPr>
            <a:picLocks xmlns:a="http://schemas.openxmlformats.org/drawingml/2006/main" noChangeAspect="1"/>
          </p:cNvPicPr>
          <p:nvPr/>
        </p:nvPicPr>
        <p:blipFill>
          <a:blip xmlns:r="http://schemas.openxmlformats.org/officeDocument/2006/relationships" xmlns:a="http://schemas.openxmlformats.org/drawingml/2006/main" r:embed="R15cd73e25a0a43aa"/>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299056B9-D04F-40F8-964D-CC3868A0B01E}"/>
              </a:ext>
            </a:extLst>
          </p:cNvPr>
          <p:cNvPicPr>
            <a:picLocks xmlns:a="http://schemas.openxmlformats.org/drawingml/2006/main" noChangeAspect="1"/>
          </p:cNvPicPr>
          <p:nvPr/>
        </p:nvPicPr>
        <p:blipFill>
          <a:blip xmlns:r="http://schemas.openxmlformats.org/officeDocument/2006/relationships" xmlns:a="http://schemas.openxmlformats.org/drawingml/2006/main" r:embed="Rabe6ee375c1b415a"/>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76C54221-1FF6-40DC-AA0B-297216025198}"/>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Mechanism of Action</a:t>
            </a:r>
          </a:p>
        </p:txBody>
      </p:sp>
      <p:sp>
        <p:nvSpPr>
          <p:cNvPr id="4" name="">
            <a:extLst xmlns:a="http://schemas.openxmlformats.org/drawingml/2006/main">
              <a:ext uri="{FF2B5EF4-FFF2-40B4-BE49-F238E27FC236}">
                <a16:creationId xmlns:a16="http://schemas.microsoft.com/office/drawing/2014/main" id="{1D20DF96-E2FD-455D-8D09-9E88B010EA84}"/>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How low-frequency ultrasound facilitates tissue healing and pain reduction through biological stimulation.</a:t>
            </a:r>
          </a:p>
        </p:txBody>
      </p:sp>
      <p:sp>
        <p:nvSpPr>
          <p:cNvPr id="5" name="">
            <a:extLst xmlns:a="http://schemas.openxmlformats.org/drawingml/2006/main">
              <a:ext uri="{FF2B5EF4-FFF2-40B4-BE49-F238E27FC236}">
                <a16:creationId xmlns:a16="http://schemas.microsoft.com/office/drawing/2014/main" id="{31FF6A59-E775-4CF8-BACD-79143ACC38A0}"/>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63C46945-DABC-4E5A-9A32-DC63D0BAA797}"/>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DED5B5EC-9F32-44FB-A32A-4B0719A70E35}"/>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09</a:t>
            </a:r>
          </a:p>
        </p:txBody>
      </p:sp>
      <p:sp>
        <p:nvSpPr>
          <p:cNvPr id="8" name="">
            <a:extLst xmlns:a="http://schemas.openxmlformats.org/drawingml/2006/main">
              <a:ext uri="{FF2B5EF4-FFF2-40B4-BE49-F238E27FC236}">
                <a16:creationId xmlns:a16="http://schemas.microsoft.com/office/drawing/2014/main" id="{7642B71C-BE16-47BA-8A2A-3BA8D1AE018C}"/>
              </a:ext>
            </a:extLst>
          </p:cNvPr>
          <p:cNvSpPr>
            <a:spLocks xmlns:a="http://schemas.openxmlformats.org/drawingml/2006/main" noGrp="1"/>
          </p:cNvSpPr>
          <p:nvPr/>
        </p:nvSpPr>
        <p:spPr>
          <a:xfrm xmlns:a="http://schemas.openxmlformats.org/drawingml/2006/main">
            <a:off x="857250" y="3619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Enhanced Circulation</a:t>
            </a:r>
          </a:p>
        </p:txBody>
      </p:sp>
      <p:sp>
        <p:nvSpPr>
          <p:cNvPr id="9" name="">
            <a:extLst xmlns:a="http://schemas.openxmlformats.org/drawingml/2006/main">
              <a:ext uri="{FF2B5EF4-FFF2-40B4-BE49-F238E27FC236}">
                <a16:creationId xmlns:a16="http://schemas.microsoft.com/office/drawing/2014/main" id="{D2F36ECA-AC49-4FC5-BED1-5D4A6876FF05}"/>
              </a:ext>
            </a:extLst>
          </p:cNvPr>
          <p:cNvSpPr>
            <a:spLocks xmlns:a="http://schemas.openxmlformats.org/drawingml/2006/main" noGrp="1"/>
          </p:cNvSpPr>
          <p:nvPr/>
        </p:nvSpPr>
        <p:spPr>
          <a:xfrm xmlns:a="http://schemas.openxmlformats.org/drawingml/2006/main">
            <a:off x="857250" y="4124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Increases local circulation and vascular permeability to promote healing.</a:t>
            </a:r>
          </a:p>
        </p:txBody>
      </p:sp>
      <p:sp>
        <p:nvSpPr>
          <p:cNvPr id="10" name="">
            <a:extLst xmlns:a="http://schemas.openxmlformats.org/drawingml/2006/main">
              <a:ext uri="{FF2B5EF4-FFF2-40B4-BE49-F238E27FC236}">
                <a16:creationId xmlns:a16="http://schemas.microsoft.com/office/drawing/2014/main" id="{2CEEB145-4DC7-4917-B1D4-BFC71C66E368}"/>
              </a:ext>
            </a:extLst>
          </p:cNvPr>
          <p:cNvSpPr>
            <a:spLocks xmlns:a="http://schemas.openxmlformats.org/drawingml/2006/main" noGrp="1"/>
          </p:cNvSpPr>
          <p:nvPr/>
        </p:nvSpPr>
        <p:spPr>
          <a:xfrm xmlns:a="http://schemas.openxmlformats.org/drawingml/2006/main">
            <a:off x="857250" y="4762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Protein Secretion</a:t>
            </a:r>
          </a:p>
        </p:txBody>
      </p:sp>
      <p:sp>
        <p:nvSpPr>
          <p:cNvPr id="11" name="">
            <a:extLst xmlns:a="http://schemas.openxmlformats.org/drawingml/2006/main">
              <a:ext uri="{FF2B5EF4-FFF2-40B4-BE49-F238E27FC236}">
                <a16:creationId xmlns:a16="http://schemas.microsoft.com/office/drawing/2014/main" id="{2E405F71-F5F9-4126-8873-C8D8689607F3}"/>
              </a:ext>
            </a:extLst>
          </p:cNvPr>
          <p:cNvSpPr>
            <a:spLocks xmlns:a="http://schemas.openxmlformats.org/drawingml/2006/main" noGrp="1"/>
          </p:cNvSpPr>
          <p:nvPr/>
        </p:nvSpPr>
        <p:spPr>
          <a:xfrm xmlns:a="http://schemas.openxmlformats.org/drawingml/2006/main">
            <a:off x="857250" y="5267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Stimulates protein secretion and enzymatic activity at the target site.</a:t>
            </a:r>
          </a:p>
        </p:txBody>
      </p:sp>
      <p:sp>
        <p:nvSpPr>
          <p:cNvPr id="12" name="">
            <a:extLst xmlns:a="http://schemas.openxmlformats.org/drawingml/2006/main">
              <a:ext uri="{FF2B5EF4-FFF2-40B4-BE49-F238E27FC236}">
                <a16:creationId xmlns:a16="http://schemas.microsoft.com/office/drawing/2014/main" id="{48A5F17A-BA9B-46FB-A7BA-6E9A1D3C3B1F}"/>
              </a:ext>
            </a:extLst>
          </p:cNvPr>
          <p:cNvSpPr>
            <a:spLocks xmlns:a="http://schemas.openxmlformats.org/drawingml/2006/main" noGrp="1"/>
          </p:cNvSpPr>
          <p:nvPr/>
        </p:nvSpPr>
        <p:spPr>
          <a:xfrm xmlns:a="http://schemas.openxmlformats.org/drawingml/2006/main">
            <a:off x="857250" y="5905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Nitric Oxide Production</a:t>
            </a:r>
          </a:p>
        </p:txBody>
      </p:sp>
      <p:sp>
        <p:nvSpPr>
          <p:cNvPr id="13" name="">
            <a:extLst xmlns:a="http://schemas.openxmlformats.org/drawingml/2006/main">
              <a:ext uri="{FF2B5EF4-FFF2-40B4-BE49-F238E27FC236}">
                <a16:creationId xmlns:a16="http://schemas.microsoft.com/office/drawing/2014/main" id="{C07684C8-3C40-437A-B469-D2C58A592B62}"/>
              </a:ext>
            </a:extLst>
          </p:cNvPr>
          <p:cNvSpPr>
            <a:spLocks xmlns:a="http://schemas.openxmlformats.org/drawingml/2006/main" noGrp="1"/>
          </p:cNvSpPr>
          <p:nvPr/>
        </p:nvSpPr>
        <p:spPr>
          <a:xfrm xmlns:a="http://schemas.openxmlformats.org/drawingml/2006/main">
            <a:off x="857250" y="6410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Boosts nitric oxide production to aid in tissue recovery and vasodilation.</a:t>
            </a:r>
          </a:p>
        </p:txBody>
      </p:sp>
      <p:sp>
        <p:nvSpPr>
          <p:cNvPr id="14" name="">
            <a:extLst xmlns:a="http://schemas.openxmlformats.org/drawingml/2006/main">
              <a:ext uri="{FF2B5EF4-FFF2-40B4-BE49-F238E27FC236}">
                <a16:creationId xmlns:a16="http://schemas.microsoft.com/office/drawing/2014/main" id="{CECAF63D-F891-40CE-9EA7-FBC97274229B}"/>
              </a:ext>
            </a:extLst>
          </p:cNvPr>
          <p:cNvSpPr>
            <a:spLocks xmlns:a="http://schemas.openxmlformats.org/drawingml/2006/main" noGrp="1"/>
          </p:cNvSpPr>
          <p:nvPr/>
        </p:nvSpPr>
        <p:spPr>
          <a:xfrm xmlns:a="http://schemas.openxmlformats.org/drawingml/2006/main">
            <a:off x="857250" y="7048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Oxygen Saturation</a:t>
            </a:r>
          </a:p>
        </p:txBody>
      </p:sp>
      <p:sp>
        <p:nvSpPr>
          <p:cNvPr id="15" name="">
            <a:extLst xmlns:a="http://schemas.openxmlformats.org/drawingml/2006/main">
              <a:ext uri="{FF2B5EF4-FFF2-40B4-BE49-F238E27FC236}">
                <a16:creationId xmlns:a16="http://schemas.microsoft.com/office/drawing/2014/main" id="{0187D4A8-B818-4718-AC7F-EC68740D8035}"/>
              </a:ext>
            </a:extLst>
          </p:cNvPr>
          <p:cNvSpPr>
            <a:spLocks xmlns:a="http://schemas.openxmlformats.org/drawingml/2006/main" noGrp="1"/>
          </p:cNvSpPr>
          <p:nvPr/>
        </p:nvSpPr>
        <p:spPr>
          <a:xfrm xmlns:a="http://schemas.openxmlformats.org/drawingml/2006/main">
            <a:off x="857250" y="7553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Increases local TcPO2 saturation levels within minutes of initiating therapy.</a:t>
            </a:r>
          </a:p>
        </p:txBody>
      </p:sp>
      <p:sp>
        <p:nvSpPr>
          <p:cNvPr id="16" name="">
            <a:extLst xmlns:a="http://schemas.openxmlformats.org/drawingml/2006/main">
              <a:ext uri="{FF2B5EF4-FFF2-40B4-BE49-F238E27FC236}">
                <a16:creationId xmlns:a16="http://schemas.microsoft.com/office/drawing/2014/main" id="{A5FB8CD0-A448-41D3-8249-C1B141B72CB5}"/>
              </a:ext>
            </a:extLst>
          </p:cNvPr>
          <p:cNvSpPr>
            <a:spLocks xmlns:a="http://schemas.openxmlformats.org/drawingml/2006/main" noGrp="1"/>
          </p:cNvSpPr>
          <p:nvPr/>
        </p:nvSpPr>
        <p:spPr>
          <a:xfrm xmlns:a="http://schemas.openxmlformats.org/drawingml/2006/main">
            <a:off x="857250" y="8191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Cell Proliferation</a:t>
            </a:r>
          </a:p>
        </p:txBody>
      </p:sp>
      <p:sp>
        <p:nvSpPr>
          <p:cNvPr id="17" name="">
            <a:extLst xmlns:a="http://schemas.openxmlformats.org/drawingml/2006/main">
              <a:ext uri="{FF2B5EF4-FFF2-40B4-BE49-F238E27FC236}">
                <a16:creationId xmlns:a16="http://schemas.microsoft.com/office/drawing/2014/main" id="{61CADC79-519A-4B3F-8204-39370706AB39}"/>
              </a:ext>
            </a:extLst>
          </p:cNvPr>
          <p:cNvSpPr>
            <a:spLocks xmlns:a="http://schemas.openxmlformats.org/drawingml/2006/main" noGrp="1"/>
          </p:cNvSpPr>
          <p:nvPr/>
        </p:nvSpPr>
        <p:spPr>
          <a:xfrm xmlns:a="http://schemas.openxmlformats.org/drawingml/2006/main">
            <a:off x="857250" y="8696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Supports fibroblast proliferation for structural tissue repair.</a:t>
            </a:r>
          </a:p>
        </p:txBody>
      </p:sp>
    </p:spTree>
    <p:extLst>
      <p:ext uri="{BB962C8B-B14F-4D97-AF65-F5344CB8AC3E}">
        <p14:creationId xmlns:p14="http://schemas.microsoft.com/office/powerpoint/2010/main" val="181809955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348BC55D-9B29-40A2-ADFF-2F15E785F94D}"/>
              </a:ext>
            </a:extLst>
          </p:cNvPr>
          <p:cNvPicPr>
            <a:picLocks xmlns:a="http://schemas.openxmlformats.org/drawingml/2006/main" noChangeAspect="1"/>
          </p:cNvPicPr>
          <p:nvPr/>
        </p:nvPicPr>
        <p:blipFill>
          <a:blip xmlns:r="http://schemas.openxmlformats.org/officeDocument/2006/relationships" xmlns:a="http://schemas.openxmlformats.org/drawingml/2006/main" r:embed="R69ae345df0844407"/>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64B8D028-6931-482B-87A8-F47FADAE603F}"/>
              </a:ext>
            </a:extLst>
          </p:cNvPr>
          <p:cNvPicPr>
            <a:picLocks xmlns:a="http://schemas.openxmlformats.org/drawingml/2006/main" noChangeAspect="1"/>
          </p:cNvPicPr>
          <p:nvPr/>
        </p:nvPicPr>
        <p:blipFill>
          <a:blip xmlns:r="http://schemas.openxmlformats.org/officeDocument/2006/relationships" xmlns:a="http://schemas.openxmlformats.org/drawingml/2006/main" r:embed="R141f5b2abbb44420"/>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B90223EE-7A62-4368-B8F2-D07F88D73744}"/>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Technical Differentiators</a:t>
            </a:r>
          </a:p>
        </p:txBody>
      </p:sp>
      <p:sp>
        <p:nvSpPr>
          <p:cNvPr id="4" name="">
            <a:extLst xmlns:a="http://schemas.openxmlformats.org/drawingml/2006/main">
              <a:ext uri="{FF2B5EF4-FFF2-40B4-BE49-F238E27FC236}">
                <a16:creationId xmlns:a16="http://schemas.microsoft.com/office/drawing/2014/main" id="{39C299A2-9DC7-4725-BCE5-7D3DD3F54427}"/>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Technical specifications of PainShield SAW and conventional stationary ultrasound devices</a:t>
            </a:r>
          </a:p>
        </p:txBody>
      </p:sp>
      <p:sp>
        <p:nvSpPr>
          <p:cNvPr id="5" name="">
            <a:extLst xmlns:a="http://schemas.openxmlformats.org/drawingml/2006/main">
              <a:ext uri="{FF2B5EF4-FFF2-40B4-BE49-F238E27FC236}">
                <a16:creationId xmlns:a16="http://schemas.microsoft.com/office/drawing/2014/main" id="{D28329C4-6096-4D01-9CDB-DE6917DFB401}"/>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B1302B57-181F-4734-AAE0-ECE528A119A2}"/>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423156BB-91A5-4A4B-A406-57BB2169726F}"/>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10</a:t>
            </a:r>
          </a:p>
        </p:txBody>
      </p:sp>
      <p:graphicFrame>
        <p:nvGraphicFramePr>
          <p:cNvPr id="8" name="">
            <a:extLst xmlns:a="http://schemas.openxmlformats.org/drawingml/2006/main">
              <a:ext uri="{FF2B5EF4-FFF2-40B4-BE49-F238E27FC236}">
                <a16:creationId xmlns:a16="http://schemas.microsoft.com/office/drawing/2014/main" id="{FA6C7DD7-7A60-45FA-8F32-56D135F76496}"/>
              </a:ext>
            </a:extLst>
          </p:cNvPr>
          <p:cNvGraphicFramePr/>
          <p:nvPr/>
        </p:nvGraphicFramePr>
        <p:xfrm>
          <a:off xmlns:a="http://schemas.openxmlformats.org/drawingml/2006/main" x="857250" y="3714750"/>
          <a:ext xmlns:a="http://schemas.openxmlformats.org/drawingml/2006/main" cx="16573500" cy="5572125"/>
        </p:xfrm>
        <a:graphic xmlns:a="http://schemas.openxmlformats.org/drawingml/2006/main">
          <a:graphicData uri="http://schemas.openxmlformats.org/drawingml/2006/table">
            <a:tbl>
              <a:tblPr/>
              <a:tblGrid>
                <a:gridCol w="2952750"/>
                <a:gridCol w="6810375"/>
                <a:gridCol w="6810375"/>
              </a:tblGrid>
              <a:tr h="928688">
                <a:tc>
                  <a:txBody>
                    <a:bodyPr lIns="142875" tIns="142875" rIns="142875" bIns="142875"/>
                    <a:lstStyle/>
                    <a:p>
                      <a:r>
                        <a:rPr sz="2250" b="1">
                          <a:solidFill>
                            <a:srgbClr val="FFFFFF"/>
                          </a:solidFill>
                          <a:latin typeface="Public Sans"/>
                          <a:ea typeface="Public Sans"/>
                          <a:cs typeface="Public Sans"/>
                        </a:rPr>
                        <a:t>Feature</a:t>
                      </a:r>
                    </a:p>
                  </a:txBody>
                  <a:tcPr marL="91440" marR="91440" marT="45720" marB="45720">
                    <a:solidFill>
                      <a:srgbClr val="3195D3"/>
                    </a:solidFill>
                  </a:tcPr>
                </a:tc>
                <a:tc>
                  <a:txBody>
                    <a:bodyPr lIns="142875" tIns="142875" rIns="142875" bIns="142875"/>
                    <a:lstStyle/>
                    <a:p>
                      <a:r>
                        <a:rPr sz="2250" b="1">
                          <a:solidFill>
                            <a:srgbClr val="FFFFFF"/>
                          </a:solidFill>
                          <a:latin typeface="Public Sans"/>
                          <a:ea typeface="Public Sans"/>
                          <a:cs typeface="Public Sans"/>
                        </a:rPr>
                        <a:t>PainShield (SAW)</a:t>
                      </a:r>
                    </a:p>
                  </a:txBody>
                  <a:tcPr marL="91440" marR="91440" marT="45720" marB="45720">
                    <a:solidFill>
                      <a:srgbClr val="3195D3"/>
                    </a:solidFill>
                  </a:tcPr>
                </a:tc>
                <a:tc>
                  <a:txBody>
                    <a:bodyPr lIns="142875" tIns="142875" rIns="142875" bIns="142875"/>
                    <a:lstStyle/>
                    <a:p>
                      <a:r>
                        <a:rPr sz="2250" b="1">
                          <a:solidFill>
                            <a:srgbClr val="FFFFFF"/>
                          </a:solidFill>
                          <a:latin typeface="Public Sans"/>
                          <a:ea typeface="Public Sans"/>
                          <a:cs typeface="Public Sans"/>
                        </a:rPr>
                        <a:t>Conventional Ultrasound</a:t>
                      </a:r>
                    </a:p>
                  </a:txBody>
                  <a:tcPr marL="91440" marR="91440" marT="45720" marB="45720">
                    <a:solidFill>
                      <a:srgbClr val="3195D3"/>
                    </a:solidFill>
                  </a:tcPr>
                </a:tc>
              </a:tr>
              <a:tr h="928688">
                <a:tc>
                  <a:txBody>
                    <a:bodyPr lIns="142875" tIns="142875" rIns="142875" bIns="142875"/>
                    <a:lstStyle/>
                    <a:p>
                      <a:r>
                        <a:rPr sz="2250" b="1">
                          <a:solidFill>
                            <a:srgbClr val="3D3D3D"/>
                          </a:solidFill>
                          <a:latin typeface="Public Sans"/>
                          <a:ea typeface="Public Sans"/>
                          <a:cs typeface="Public Sans"/>
                        </a:rPr>
                        <a:t>Frequency</a:t>
                      </a:r>
                    </a:p>
                  </a:txBody>
                  <a:tcPr marL="91440" marR="91440" marT="45720" marB="45720">
                    <a:solidFill>
                      <a:srgbClr val="EAF4FA"/>
                    </a:solidFill>
                  </a:tcPr>
                </a:tc>
                <a:tc>
                  <a:txBody>
                    <a:bodyPr lIns="142875" tIns="142875" rIns="142875" bIns="142875"/>
                    <a:lstStyle/>
                    <a:p>
                      <a:r>
                        <a:rPr sz="2250" b="0">
                          <a:solidFill>
                            <a:srgbClr val="3D3D3D"/>
                          </a:solidFill>
                          <a:latin typeface="Public Sans"/>
                          <a:ea typeface="Public Sans"/>
                          <a:cs typeface="Public Sans"/>
                        </a:rPr>
                        <a:t>91 kHz ± 5 kHz (user manual specification)</a:t>
                      </a:r>
                    </a:p>
                  </a:txBody>
                  <a:tcPr marL="91440" marR="91440" marT="45720" marB="45720">
                    <a:solidFill>
                      <a:srgbClr val="EAF4FA"/>
                    </a:solidFill>
                  </a:tcPr>
                </a:tc>
                <a:tc>
                  <a:txBody>
                    <a:bodyPr lIns="142875" tIns="142875" rIns="142875" bIns="142875"/>
                    <a:lstStyle/>
                    <a:p>
                      <a:r>
                        <a:rPr sz="2250" b="0">
                          <a:solidFill>
                            <a:srgbClr val="3D3D3D"/>
                          </a:solidFill>
                          <a:latin typeface="Public Sans"/>
                          <a:ea typeface="Public Sans"/>
                          <a:cs typeface="Public Sans"/>
                        </a:rPr>
                        <a:t>1-3 MHz (High = limited placement locations, requires gel)</a:t>
                      </a:r>
                    </a:p>
                  </a:txBody>
                  <a:tcPr marL="91440" marR="91440" marT="45720" marB="45720">
                    <a:solidFill>
                      <a:srgbClr val="EAF4FA"/>
                    </a:solidFill>
                  </a:tcPr>
                </a:tc>
              </a:tr>
              <a:tr h="928688">
                <a:tc>
                  <a:txBody>
                    <a:bodyPr lIns="142875" tIns="142875" rIns="142875" bIns="142875"/>
                    <a:lstStyle/>
                    <a:p>
                      <a:r>
                        <a:rPr sz="2250" b="1">
                          <a:solidFill>
                            <a:srgbClr val="3D3D3D"/>
                          </a:solidFill>
                          <a:latin typeface="Public Sans"/>
                          <a:ea typeface="Public Sans"/>
                          <a:cs typeface="Public Sans"/>
                        </a:rPr>
                        <a:t>Intensity</a:t>
                      </a:r>
                    </a:p>
                  </a:txBody>
                  <a:tcPr marL="91440" marR="91440" marT="45720" marB="45720">
                    <a:solidFill>
                      <a:srgbClr val="FFFFFF"/>
                    </a:solidFill>
                  </a:tcPr>
                </a:tc>
                <a:tc>
                  <a:txBody>
                    <a:bodyPr lIns="142875" tIns="142875" rIns="142875" bIns="142875"/>
                    <a:lstStyle/>
                    <a:p>
                      <a:r>
                        <a:rPr sz="2250" b="0">
                          <a:solidFill>
                            <a:srgbClr val="3D3D3D"/>
                          </a:solidFill>
                          <a:latin typeface="Public Sans"/>
                          <a:ea typeface="Public Sans"/>
                          <a:cs typeface="Public Sans"/>
                        </a:rPr>
                        <a:t>70 mW/cm2 (Low)</a:t>
                      </a:r>
                    </a:p>
                  </a:txBody>
                  <a:tcPr marL="91440" marR="91440" marT="45720" marB="45720">
                    <a:solidFill>
                      <a:srgbClr val="FFFFFF"/>
                    </a:solidFill>
                  </a:tcPr>
                </a:tc>
                <a:tc>
                  <a:txBody>
                    <a:bodyPr lIns="142875" tIns="142875" rIns="142875" bIns="142875"/>
                    <a:lstStyle/>
                    <a:p>
                      <a:r>
                        <a:rPr sz="2250" b="0">
                          <a:solidFill>
                            <a:srgbClr val="3D3D3D"/>
                          </a:solidFill>
                          <a:latin typeface="Public Sans"/>
                          <a:ea typeface="Public Sans"/>
                          <a:cs typeface="Public Sans"/>
                        </a:rPr>
                        <a:t>Higher Intensity</a:t>
                      </a:r>
                    </a:p>
                  </a:txBody>
                  <a:tcPr marL="91440" marR="91440" marT="45720" marB="45720">
                    <a:solidFill>
                      <a:srgbClr val="FFFFFF"/>
                    </a:solidFill>
                  </a:tcPr>
                </a:tc>
              </a:tr>
              <a:tr h="928688">
                <a:tc>
                  <a:txBody>
                    <a:bodyPr lIns="142875" tIns="142875" rIns="142875" bIns="142875"/>
                    <a:lstStyle/>
                    <a:p>
                      <a:r>
                        <a:rPr sz="2250" b="1">
                          <a:solidFill>
                            <a:srgbClr val="3D3D3D"/>
                          </a:solidFill>
                          <a:latin typeface="Public Sans"/>
                          <a:ea typeface="Public Sans"/>
                          <a:cs typeface="Public Sans"/>
                        </a:rPr>
                        <a:t>Propagation</a:t>
                      </a:r>
                    </a:p>
                  </a:txBody>
                  <a:tcPr marL="91440" marR="91440" marT="45720" marB="45720">
                    <a:solidFill>
                      <a:srgbClr val="EAF4FA"/>
                    </a:solidFill>
                  </a:tcPr>
                </a:tc>
                <a:tc>
                  <a:txBody>
                    <a:bodyPr lIns="142875" tIns="142875" rIns="142875" bIns="142875"/>
                    <a:lstStyle/>
                    <a:p>
                      <a:r>
                        <a:rPr sz="2250" b="0">
                          <a:solidFill>
                            <a:srgbClr val="3D3D3D"/>
                          </a:solidFill>
                          <a:latin typeface="Public Sans"/>
                          <a:ea typeface="Public Sans"/>
                          <a:cs typeface="Public Sans"/>
                        </a:rPr>
                        <a:t>~10 cm radius around transducer = larger tissue recruitment area</a:t>
                      </a:r>
                    </a:p>
                  </a:txBody>
                  <a:tcPr marL="91440" marR="91440" marT="45720" marB="45720">
                    <a:solidFill>
                      <a:srgbClr val="EAF4FA"/>
                    </a:solidFill>
                  </a:tcPr>
                </a:tc>
                <a:tc>
                  <a:txBody>
                    <a:bodyPr lIns="142875" tIns="142875" rIns="142875" bIns="142875"/>
                    <a:lstStyle/>
                    <a:p>
                      <a:r>
                        <a:rPr sz="2250" b="0">
                          <a:solidFill>
                            <a:srgbClr val="3D3D3D"/>
                          </a:solidFill>
                          <a:latin typeface="Public Sans"/>
                          <a:ea typeface="Public Sans"/>
                          <a:cs typeface="Public Sans"/>
                        </a:rPr>
                        <a:t>Under Transducer</a:t>
                      </a:r>
                    </a:p>
                  </a:txBody>
                  <a:tcPr marL="91440" marR="91440" marT="45720" marB="45720">
                    <a:solidFill>
                      <a:srgbClr val="EAF4FA"/>
                    </a:solidFill>
                  </a:tcPr>
                </a:tc>
              </a:tr>
              <a:tr h="928688">
                <a:tc>
                  <a:txBody>
                    <a:bodyPr lIns="142875" tIns="142875" rIns="142875" bIns="142875"/>
                    <a:lstStyle/>
                    <a:p>
                      <a:r>
                        <a:rPr sz="2250" b="1">
                          <a:solidFill>
                            <a:srgbClr val="3D3D3D"/>
                          </a:solidFill>
                          <a:latin typeface="Public Sans"/>
                          <a:ea typeface="Public Sans"/>
                          <a:cs typeface="Public Sans"/>
                        </a:rPr>
                        <a:t>Depth</a:t>
                      </a:r>
                    </a:p>
                  </a:txBody>
                  <a:tcPr marL="91440" marR="91440" marT="45720" marB="45720">
                    <a:solidFill>
                      <a:srgbClr val="FFFFFF"/>
                    </a:solidFill>
                  </a:tcPr>
                </a:tc>
                <a:tc>
                  <a:txBody>
                    <a:bodyPr lIns="142875" tIns="142875" rIns="142875" bIns="142875"/>
                    <a:lstStyle/>
                    <a:p>
                      <a:r>
                        <a:rPr sz="2250" b="0">
                          <a:solidFill>
                            <a:srgbClr val="3D3D3D"/>
                          </a:solidFill>
                          <a:latin typeface="Public Sans"/>
                          <a:ea typeface="Public Sans"/>
                          <a:cs typeface="Public Sans"/>
                        </a:rPr>
                        <a:t>2-4 cm</a:t>
                      </a:r>
                    </a:p>
                  </a:txBody>
                  <a:tcPr marL="91440" marR="91440" marT="45720" marB="45720">
                    <a:solidFill>
                      <a:srgbClr val="FFFFFF"/>
                    </a:solidFill>
                  </a:tcPr>
                </a:tc>
                <a:tc>
                  <a:txBody>
                    <a:bodyPr lIns="142875" tIns="142875" rIns="142875" bIns="142875"/>
                    <a:lstStyle/>
                    <a:p>
                      <a:r>
                        <a:rPr sz="2250" b="0">
                          <a:solidFill>
                            <a:srgbClr val="3D3D3D"/>
                          </a:solidFill>
                          <a:latin typeface="Public Sans"/>
                          <a:ea typeface="Public Sans"/>
                          <a:cs typeface="Public Sans"/>
                        </a:rPr>
                        <a:t>Variable</a:t>
                      </a:r>
                    </a:p>
                  </a:txBody>
                  <a:tcPr marL="91440" marR="91440" marT="45720" marB="45720">
                    <a:solidFill>
                      <a:srgbClr val="FFFFFF"/>
                    </a:solidFill>
                  </a:tcPr>
                </a:tc>
              </a:tr>
              <a:tr h="928688">
                <a:tc>
                  <a:txBody>
                    <a:bodyPr lIns="142875" tIns="142875" rIns="142875" bIns="142875"/>
                    <a:lstStyle/>
                    <a:p>
                      <a:r>
                        <a:rPr sz="2250" b="1">
                          <a:solidFill>
                            <a:srgbClr val="3D3D3D"/>
                          </a:solidFill>
                          <a:latin typeface="Public Sans"/>
                          <a:ea typeface="Public Sans"/>
                          <a:cs typeface="Public Sans"/>
                        </a:rPr>
                        <a:t>Gel Requirement</a:t>
                      </a:r>
                    </a:p>
                  </a:txBody>
                  <a:tcPr marL="91440" marR="91440" marT="45720" marB="45720">
                    <a:solidFill>
                      <a:srgbClr val="EAF4FA"/>
                    </a:solidFill>
                  </a:tcPr>
                </a:tc>
                <a:tc>
                  <a:txBody>
                    <a:bodyPr lIns="142875" tIns="142875" rIns="142875" bIns="142875"/>
                    <a:lstStyle/>
                    <a:p>
                      <a:r>
                        <a:rPr sz="2250" b="0">
                          <a:solidFill>
                            <a:srgbClr val="3D3D3D"/>
                          </a:solidFill>
                          <a:latin typeface="Public Sans"/>
                          <a:ea typeface="Public Sans"/>
                          <a:cs typeface="Public Sans"/>
                        </a:rPr>
                        <a:t>Not Required = higher compliance to protocol</a:t>
                      </a:r>
                    </a:p>
                  </a:txBody>
                  <a:tcPr marL="91440" marR="91440" marT="45720" marB="45720">
                    <a:solidFill>
                      <a:srgbClr val="EAF4FA"/>
                    </a:solidFill>
                  </a:tcPr>
                </a:tc>
                <a:tc>
                  <a:txBody>
                    <a:bodyPr lIns="142875" tIns="142875" rIns="142875" bIns="142875"/>
                    <a:lstStyle/>
                    <a:p>
                      <a:r>
                        <a:rPr sz="2250" b="0">
                          <a:solidFill>
                            <a:srgbClr val="3D3D3D"/>
                          </a:solidFill>
                          <a:latin typeface="Public Sans"/>
                          <a:ea typeface="Public Sans"/>
                          <a:cs typeface="Public Sans"/>
                        </a:rPr>
                        <a:t>Required = potentially a barrier to safe at home use</a:t>
                      </a:r>
                    </a:p>
                  </a:txBody>
                  <a:tcPr marL="91440" marR="91440" marT="45720" marB="45720">
                    <a:solidFill>
                      <a:srgbClr val="EAF4FA"/>
                    </a:solidFill>
                  </a:tcPr>
                </a:tc>
              </a:tr>
            </a:tbl>
          </a:graphicData>
        </a:graphic>
      </p:graphicFrame>
    </p:spTree>
    <p:extLst>
      <p:ext uri="{BB962C8B-B14F-4D97-AF65-F5344CB8AC3E}">
        <p14:creationId xmlns:p14="http://schemas.microsoft.com/office/powerpoint/2010/main" val="1281428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8D70E761-10A0-4288-BE71-8E215F3D006A}"/>
              </a:ext>
            </a:extLst>
          </p:cNvPr>
          <p:cNvPicPr>
            <a:picLocks xmlns:a="http://schemas.openxmlformats.org/drawingml/2006/main" noChangeAspect="1"/>
          </p:cNvPicPr>
          <p:nvPr/>
        </p:nvPicPr>
        <p:blipFill>
          <a:blip xmlns:r="http://schemas.openxmlformats.org/officeDocument/2006/relationships" xmlns:a="http://schemas.openxmlformats.org/drawingml/2006/main" r:embed="Rc0e6dc399e6142f9"/>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FC272A85-E3F0-48EA-90FC-51F834469C1D}"/>
              </a:ext>
            </a:extLst>
          </p:cNvPr>
          <p:cNvPicPr>
            <a:picLocks xmlns:a="http://schemas.openxmlformats.org/drawingml/2006/main" noChangeAspect="1"/>
          </p:cNvPicPr>
          <p:nvPr/>
        </p:nvPicPr>
        <p:blipFill>
          <a:blip xmlns:r="http://schemas.openxmlformats.org/officeDocument/2006/relationships" xmlns:a="http://schemas.openxmlformats.org/drawingml/2006/main" r:embed="R3c2cb2fe84be44ca"/>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D7BBFED5-BC97-4FDA-AB75-EE9368F1FB6E}"/>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Clinical Evidence Highlights</a:t>
            </a:r>
          </a:p>
        </p:txBody>
      </p:sp>
      <p:sp>
        <p:nvSpPr>
          <p:cNvPr id="4" name="">
            <a:extLst xmlns:a="http://schemas.openxmlformats.org/drawingml/2006/main">
              <a:ext uri="{FF2B5EF4-FFF2-40B4-BE49-F238E27FC236}">
                <a16:creationId xmlns:a16="http://schemas.microsoft.com/office/drawing/2014/main" id="{0505E8F5-1EBD-4257-9B4C-D268862CE1DC}"/>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Study results in trigeminal neuralgia, diabetic neuropathy with ischemia, and tendonitis</a:t>
            </a:r>
          </a:p>
        </p:txBody>
      </p:sp>
      <p:sp>
        <p:nvSpPr>
          <p:cNvPr id="5" name="">
            <a:extLst xmlns:a="http://schemas.openxmlformats.org/drawingml/2006/main">
              <a:ext uri="{FF2B5EF4-FFF2-40B4-BE49-F238E27FC236}">
                <a16:creationId xmlns:a16="http://schemas.microsoft.com/office/drawing/2014/main" id="{67B65FBE-4CBC-43FE-B59A-577D488CCC49}"/>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C0ABFE61-A006-4B67-8362-A84DFAEF5126}"/>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FBCECB96-8794-4C58-AD3E-9D81A2E525BA}"/>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11</a:t>
            </a:r>
          </a:p>
        </p:txBody>
      </p:sp>
      <p:pic>
        <p:nvPicPr>
          <p:cNvPr id="8" name="">
            <a:extLst xmlns:a="http://schemas.openxmlformats.org/drawingml/2006/main">
              <a:ext uri="{FF2B5EF4-FFF2-40B4-BE49-F238E27FC236}">
                <a16:creationId xmlns:a16="http://schemas.microsoft.com/office/drawing/2014/main" id="{D7B862FD-FC2C-4376-89F1-98419408C32A}"/>
              </a:ext>
            </a:extLst>
          </p:cNvPr>
          <p:cNvPicPr>
            <a:picLocks xmlns:a="http://schemas.openxmlformats.org/drawingml/2006/main" noChangeAspect="1"/>
          </p:cNvPicPr>
          <p:nvPr/>
        </p:nvPicPr>
        <p:blipFill>
          <a:blip xmlns:r="http://schemas.openxmlformats.org/officeDocument/2006/relationships" xmlns:a="http://schemas.openxmlformats.org/drawingml/2006/main" r:embed="R9f5d847ece1f455e"/>
          <a:srcRect xmlns:a="http://schemas.openxmlformats.org/drawingml/2006/main" l="0" t="9548" r="0" b="9548"/>
          <a:stretch xmlns:a="http://schemas.openxmlformats.org/drawingml/2006/main">
            <a:fillRect l="0" t="0" r="0" b="0"/>
          </a:stretch>
        </p:blipFill>
        <p:spPr>
          <a:xfrm xmlns:a="http://schemas.openxmlformats.org/drawingml/2006/main">
            <a:off x="857250" y="3714750"/>
            <a:ext cx="3714750" cy="5619750"/>
          </a:xfrm>
          <a:prstGeom xmlns:a="http://schemas.openxmlformats.org/drawingml/2006/main" prst="roundRect">
            <a:avLst>
              <a:gd name="adj" fmla="val 5128"/>
            </a:avLst>
          </a:prstGeom>
        </p:spPr>
      </p:pic>
      <p:sp>
        <p:nvSpPr>
          <p:cNvPr id="9" name="">
            <a:extLst xmlns:a="http://schemas.openxmlformats.org/drawingml/2006/main">
              <a:ext uri="{FF2B5EF4-FFF2-40B4-BE49-F238E27FC236}">
                <a16:creationId xmlns:a16="http://schemas.microsoft.com/office/drawing/2014/main" id="{656A79F1-5D32-451C-8232-D9C5A0A83A9B}"/>
              </a:ext>
            </a:extLst>
          </p:cNvPr>
          <p:cNvSpPr>
            <a:spLocks xmlns:a="http://schemas.openxmlformats.org/drawingml/2006/main" noGrp="1"/>
          </p:cNvSpPr>
          <p:nvPr/>
        </p:nvSpPr>
        <p:spPr>
          <a:xfrm xmlns:a="http://schemas.openxmlformats.org/drawingml/2006/main">
            <a:off x="5238750" y="4381500"/>
            <a:ext cx="36195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700" b="1">
                <a:solidFill>
                  <a:srgbClr val="3195D3"/>
                </a:solidFill>
                <a:latin typeface="Sora"/>
                <a:ea typeface="Sora"/>
                <a:cs typeface="Sora"/>
              </a:defRPr>
            </a:defPPr>
          </a:lstStyle>
          <a:p xmlns:a="http://schemas.openxmlformats.org/drawingml/2006/main">
            <a:pPr>
              <a:buNone/>
              <a:defRPr sz="5700" b="1">
                <a:solidFill>
                  <a:srgbClr val="3195D3"/>
                </a:solidFill>
                <a:latin typeface="Sora"/>
                <a:ea typeface="Sora"/>
                <a:cs typeface="Sora"/>
              </a:defRPr>
            </a:pPr>
            <a:r>
              <a:rPr sz="5700" b="1">
                <a:solidFill>
                  <a:srgbClr val="3195D3"/>
                </a:solidFill>
                <a:latin typeface="Sora"/>
                <a:ea typeface="Sora"/>
                <a:cs typeface="Sora"/>
              </a:rPr>
              <a:t>~55%</a:t>
            </a:r>
          </a:p>
        </p:txBody>
      </p:sp>
      <p:sp>
        <p:nvSpPr>
          <p:cNvPr id="10" name="">
            <a:extLst xmlns:a="http://schemas.openxmlformats.org/drawingml/2006/main">
              <a:ext uri="{FF2B5EF4-FFF2-40B4-BE49-F238E27FC236}">
                <a16:creationId xmlns:a16="http://schemas.microsoft.com/office/drawing/2014/main" id="{69E2E398-C8DA-4D64-8F41-38C26E4C6A50}"/>
              </a:ext>
            </a:extLst>
          </p:cNvPr>
          <p:cNvSpPr>
            <a:spLocks xmlns:a="http://schemas.openxmlformats.org/drawingml/2006/main" noGrp="1"/>
          </p:cNvSpPr>
          <p:nvPr/>
        </p:nvSpPr>
        <p:spPr>
          <a:xfrm xmlns:a="http://schemas.openxmlformats.org/drawingml/2006/main">
            <a:off x="5238750" y="5905500"/>
            <a:ext cx="3619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Trigeminal Improvement</a:t>
            </a:r>
          </a:p>
        </p:txBody>
      </p:sp>
      <p:sp>
        <p:nvSpPr>
          <p:cNvPr id="11" name="">
            <a:extLst xmlns:a="http://schemas.openxmlformats.org/drawingml/2006/main">
              <a:ext uri="{FF2B5EF4-FFF2-40B4-BE49-F238E27FC236}">
                <a16:creationId xmlns:a16="http://schemas.microsoft.com/office/drawing/2014/main" id="{7376A262-C161-4804-9103-019FD094C943}"/>
              </a:ext>
            </a:extLst>
          </p:cNvPr>
          <p:cNvSpPr>
            <a:spLocks xmlns:a="http://schemas.openxmlformats.org/drawingml/2006/main" noGrp="1"/>
          </p:cNvSpPr>
          <p:nvPr/>
        </p:nvSpPr>
        <p:spPr>
          <a:xfrm xmlns:a="http://schemas.openxmlformats.org/drawingml/2006/main">
            <a:off x="5238750" y="7143750"/>
            <a:ext cx="3619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3D3D3D"/>
                </a:solidFill>
                <a:latin typeface="Public Sans"/>
                <a:ea typeface="Public Sans"/>
                <a:cs typeface="Public Sans"/>
              </a:defRPr>
            </a:defPPr>
          </a:lstStyle>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Reduction in trigeminal neuralgia VAS pain score after four weeks, versus about 2% with sham treatment.</a:t>
            </a:r>
          </a:p>
        </p:txBody>
      </p:sp>
      <p:sp>
        <p:nvSpPr>
          <p:cNvPr id="12" name="">
            <a:extLst xmlns:a="http://schemas.openxmlformats.org/drawingml/2006/main">
              <a:ext uri="{FF2B5EF4-FFF2-40B4-BE49-F238E27FC236}">
                <a16:creationId xmlns:a16="http://schemas.microsoft.com/office/drawing/2014/main" id="{6D1AA8C9-84F4-41D1-97C7-961A0AB38356}"/>
              </a:ext>
            </a:extLst>
          </p:cNvPr>
          <p:cNvSpPr>
            <a:spLocks xmlns:a="http://schemas.openxmlformats.org/drawingml/2006/main" noGrp="1"/>
          </p:cNvSpPr>
          <p:nvPr/>
        </p:nvSpPr>
        <p:spPr>
          <a:xfrm xmlns:a="http://schemas.openxmlformats.org/drawingml/2006/main">
            <a:off x="9286875" y="4381500"/>
            <a:ext cx="36195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700" b="1">
                <a:solidFill>
                  <a:srgbClr val="3195D3"/>
                </a:solidFill>
                <a:latin typeface="Sora"/>
                <a:ea typeface="Sora"/>
                <a:cs typeface="Sora"/>
              </a:defRPr>
            </a:defPPr>
          </a:lstStyle>
          <a:p xmlns:a="http://schemas.openxmlformats.org/drawingml/2006/main">
            <a:pPr>
              <a:buNone/>
              <a:defRPr sz="5700" b="1">
                <a:solidFill>
                  <a:srgbClr val="3195D3"/>
                </a:solidFill>
                <a:latin typeface="Sora"/>
                <a:ea typeface="Sora"/>
                <a:cs typeface="Sora"/>
              </a:defRPr>
            </a:pPr>
            <a:r>
              <a:rPr sz="5700" b="1">
                <a:solidFill>
                  <a:srgbClr val="3195D3"/>
                </a:solidFill>
                <a:latin typeface="Sora"/>
                <a:ea typeface="Sora"/>
                <a:cs typeface="Sora"/>
              </a:rPr>
              <a:t>70%</a:t>
            </a:r>
          </a:p>
        </p:txBody>
      </p:sp>
      <p:sp>
        <p:nvSpPr>
          <p:cNvPr id="13" name="">
            <a:extLst xmlns:a="http://schemas.openxmlformats.org/drawingml/2006/main">
              <a:ext uri="{FF2B5EF4-FFF2-40B4-BE49-F238E27FC236}">
                <a16:creationId xmlns:a16="http://schemas.microsoft.com/office/drawing/2014/main" id="{A46C1A7E-881C-431A-9989-DDA7C01F205B}"/>
              </a:ext>
            </a:extLst>
          </p:cNvPr>
          <p:cNvSpPr>
            <a:spLocks xmlns:a="http://schemas.openxmlformats.org/drawingml/2006/main" noGrp="1"/>
          </p:cNvSpPr>
          <p:nvPr/>
        </p:nvSpPr>
        <p:spPr>
          <a:xfrm xmlns:a="http://schemas.openxmlformats.org/drawingml/2006/main">
            <a:off x="9286875" y="5905500"/>
            <a:ext cx="3619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Tennis Elbow Success</a:t>
            </a:r>
          </a:p>
        </p:txBody>
      </p:sp>
      <p:sp>
        <p:nvSpPr>
          <p:cNvPr id="14" name="">
            <a:extLst xmlns:a="http://schemas.openxmlformats.org/drawingml/2006/main">
              <a:ext uri="{FF2B5EF4-FFF2-40B4-BE49-F238E27FC236}">
                <a16:creationId xmlns:a16="http://schemas.microsoft.com/office/drawing/2014/main" id="{FF0AEDFE-7D83-4DBD-817F-1449628F9083}"/>
              </a:ext>
            </a:extLst>
          </p:cNvPr>
          <p:cNvSpPr>
            <a:spLocks xmlns:a="http://schemas.openxmlformats.org/drawingml/2006/main" noGrp="1"/>
          </p:cNvSpPr>
          <p:nvPr/>
        </p:nvSpPr>
        <p:spPr>
          <a:xfrm xmlns:a="http://schemas.openxmlformats.org/drawingml/2006/main">
            <a:off x="9286875" y="7143750"/>
            <a:ext cx="3619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3D3D3D"/>
                </a:solidFill>
                <a:latin typeface="Public Sans"/>
                <a:ea typeface="Public Sans"/>
                <a:cs typeface="Public Sans"/>
              </a:defRPr>
            </a:defPPr>
          </a:lstStyle>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Interim results showing significant improvement or resolution.</a:t>
            </a:r>
          </a:p>
        </p:txBody>
      </p:sp>
      <p:sp>
        <p:nvSpPr>
          <p:cNvPr id="15" name="">
            <a:extLst xmlns:a="http://schemas.openxmlformats.org/drawingml/2006/main">
              <a:ext uri="{FF2B5EF4-FFF2-40B4-BE49-F238E27FC236}">
                <a16:creationId xmlns:a16="http://schemas.microsoft.com/office/drawing/2014/main" id="{94AF6AC9-DB6B-46FA-B78B-7097AED17F0F}"/>
              </a:ext>
            </a:extLst>
          </p:cNvPr>
          <p:cNvSpPr>
            <a:spLocks xmlns:a="http://schemas.openxmlformats.org/drawingml/2006/main" noGrp="1"/>
          </p:cNvSpPr>
          <p:nvPr/>
        </p:nvSpPr>
        <p:spPr>
          <a:xfrm xmlns:a="http://schemas.openxmlformats.org/drawingml/2006/main">
            <a:off x="13335000" y="4381500"/>
            <a:ext cx="36195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700" b="1">
                <a:solidFill>
                  <a:srgbClr val="3195D3"/>
                </a:solidFill>
                <a:latin typeface="Sora"/>
                <a:ea typeface="Sora"/>
                <a:cs typeface="Sora"/>
              </a:defRPr>
            </a:defPPr>
          </a:lstStyle>
          <a:p xmlns:a="http://schemas.openxmlformats.org/drawingml/2006/main">
            <a:pPr>
              <a:buNone/>
              <a:defRPr sz="5700" b="1">
                <a:solidFill>
                  <a:srgbClr val="3195D3"/>
                </a:solidFill>
                <a:latin typeface="Sora"/>
                <a:ea typeface="Sora"/>
                <a:cs typeface="Sora"/>
              </a:defRPr>
            </a:pPr>
            <a:r>
              <a:rPr sz="5700" b="1">
                <a:solidFill>
                  <a:srgbClr val="3195D3"/>
                </a:solidFill>
                <a:latin typeface="Sora"/>
                <a:ea typeface="Sora"/>
                <a:cs typeface="Sora"/>
              </a:rPr>
              <a:t>46.4%</a:t>
            </a:r>
          </a:p>
        </p:txBody>
      </p:sp>
      <p:sp>
        <p:nvSpPr>
          <p:cNvPr id="16" name="">
            <a:extLst xmlns:a="http://schemas.openxmlformats.org/drawingml/2006/main">
              <a:ext uri="{FF2B5EF4-FFF2-40B4-BE49-F238E27FC236}">
                <a16:creationId xmlns:a16="http://schemas.microsoft.com/office/drawing/2014/main" id="{51302611-FC01-4071-8D1C-FF1A14B8C810}"/>
              </a:ext>
            </a:extLst>
          </p:cNvPr>
          <p:cNvSpPr>
            <a:spLocks xmlns:a="http://schemas.openxmlformats.org/drawingml/2006/main" noGrp="1"/>
          </p:cNvSpPr>
          <p:nvPr/>
        </p:nvSpPr>
        <p:spPr>
          <a:xfrm xmlns:a="http://schemas.openxmlformats.org/drawingml/2006/main">
            <a:off x="13335000" y="5905500"/>
            <a:ext cx="3619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04A78"/>
                </a:solidFill>
                <a:latin typeface="Sora"/>
                <a:ea typeface="Sora"/>
                <a:cs typeface="Sora"/>
              </a:defRPr>
            </a:defPPr>
          </a:lstStyle>
          <a:p xmlns:a="http://schemas.openxmlformats.org/drawingml/2006/main">
            <a:pPr>
              <a:buNone/>
              <a:defRPr sz="2400" b="1">
                <a:solidFill>
                  <a:srgbClr val="104A78"/>
                </a:solidFill>
                <a:latin typeface="Sora"/>
                <a:ea typeface="Sora"/>
                <a:cs typeface="Sora"/>
              </a:defRPr>
            </a:pPr>
            <a:r>
              <a:rPr sz="2400" b="1">
                <a:solidFill>
                  <a:srgbClr val="104A78"/>
                </a:solidFill>
                <a:latin typeface="Sora"/>
                <a:ea typeface="Sora"/>
                <a:cs typeface="Sora"/>
              </a:rPr>
              <a:t>Breakthrough Medication Reduction</a:t>
            </a:r>
          </a:p>
        </p:txBody>
      </p:sp>
      <p:sp>
        <p:nvSpPr>
          <p:cNvPr id="17" name="">
            <a:extLst xmlns:a="http://schemas.openxmlformats.org/drawingml/2006/main">
              <a:ext uri="{FF2B5EF4-FFF2-40B4-BE49-F238E27FC236}">
                <a16:creationId xmlns:a16="http://schemas.microsoft.com/office/drawing/2014/main" id="{FF793163-FE3C-4057-8736-13F08DE6C80B}"/>
              </a:ext>
            </a:extLst>
          </p:cNvPr>
          <p:cNvSpPr>
            <a:spLocks xmlns:a="http://schemas.openxmlformats.org/drawingml/2006/main" noGrp="1"/>
          </p:cNvSpPr>
          <p:nvPr/>
        </p:nvSpPr>
        <p:spPr>
          <a:xfrm xmlns:a="http://schemas.openxmlformats.org/drawingml/2006/main">
            <a:off x="13335000" y="7143750"/>
            <a:ext cx="3619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3D3D3D"/>
                </a:solidFill>
                <a:latin typeface="Public Sans"/>
                <a:ea typeface="Public Sans"/>
                <a:cs typeface="Public Sans"/>
              </a:defRPr>
            </a:defPPr>
          </a:lstStyle>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Reduction in breakthrough medication usage during clinical study.</a:t>
            </a:r>
          </a:p>
        </p:txBody>
      </p:sp>
    </p:spTree>
    <p:extLst>
      <p:ext uri="{BB962C8B-B14F-4D97-AF65-F5344CB8AC3E}">
        <p14:creationId xmlns:p14="http://schemas.microsoft.com/office/powerpoint/2010/main" val="84398866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AE805258-0A58-4191-A188-780D3B0F0559}"/>
              </a:ext>
            </a:extLst>
          </p:cNvPr>
          <p:cNvPicPr>
            <a:picLocks xmlns:a="http://schemas.openxmlformats.org/drawingml/2006/main" noChangeAspect="1"/>
          </p:cNvPicPr>
          <p:nvPr/>
        </p:nvPicPr>
        <p:blipFill>
          <a:blip xmlns:r="http://schemas.openxmlformats.org/officeDocument/2006/relationships" xmlns:a="http://schemas.openxmlformats.org/drawingml/2006/main" r:embed="Reae3f2c039494508"/>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6953E13F-5093-4718-A92C-E3F0DC61AD05}"/>
              </a:ext>
            </a:extLst>
          </p:cNvPr>
          <p:cNvPicPr>
            <a:picLocks xmlns:a="http://schemas.openxmlformats.org/drawingml/2006/main" noChangeAspect="1"/>
          </p:cNvPicPr>
          <p:nvPr/>
        </p:nvPicPr>
        <p:blipFill>
          <a:blip xmlns:r="http://schemas.openxmlformats.org/officeDocument/2006/relationships" xmlns:a="http://schemas.openxmlformats.org/drawingml/2006/main" r:embed="R1fc0073007a64c17"/>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C4EA5AEE-EEED-4B65-A931-FBE8A225DC95}"/>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Study Extracts: Rosenblum 2014 vs Markowitz 2019</a:t>
            </a:r>
          </a:p>
        </p:txBody>
      </p:sp>
      <p:sp>
        <p:nvSpPr>
          <p:cNvPr id="4" name="">
            <a:extLst xmlns:a="http://schemas.openxmlformats.org/drawingml/2006/main">
              <a:ext uri="{FF2B5EF4-FFF2-40B4-BE49-F238E27FC236}">
                <a16:creationId xmlns:a16="http://schemas.microsoft.com/office/drawing/2014/main" id="{1F993FFC-860F-4413-953F-76359EF12BB6}"/>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Historical study designs. Current device labeling and contraindications govern treatment.</a:t>
            </a:r>
          </a:p>
        </p:txBody>
      </p:sp>
      <p:sp>
        <p:nvSpPr>
          <p:cNvPr id="5" name="">
            <a:extLst xmlns:a="http://schemas.openxmlformats.org/drawingml/2006/main">
              <a:ext uri="{FF2B5EF4-FFF2-40B4-BE49-F238E27FC236}">
                <a16:creationId xmlns:a16="http://schemas.microsoft.com/office/drawing/2014/main" id="{047E8625-EFBE-418F-8FF1-074386F2EB48}"/>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A5E60586-1A61-4270-95B6-BE602CC6F25A}"/>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A2701D1A-7DB0-439E-BD3B-5AC6BFE00BD2}"/>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12</a:t>
            </a:r>
          </a:p>
        </p:txBody>
      </p:sp>
      <p:graphicFrame>
        <p:nvGraphicFramePr>
          <p:cNvPr id="8" name="">
            <a:extLst xmlns:a="http://schemas.openxmlformats.org/drawingml/2006/main">
              <a:ext uri="{FF2B5EF4-FFF2-40B4-BE49-F238E27FC236}">
                <a16:creationId xmlns:a16="http://schemas.microsoft.com/office/drawing/2014/main" id="{056C1034-D4C4-42F5-851A-2513C5F725EF}"/>
              </a:ext>
            </a:extLst>
          </p:cNvPr>
          <p:cNvGraphicFramePr/>
          <p:nvPr/>
        </p:nvGraphicFramePr>
        <p:xfrm>
          <a:off xmlns:a="http://schemas.openxmlformats.org/drawingml/2006/main" x="857250" y="3714750"/>
          <a:ext xmlns:a="http://schemas.openxmlformats.org/drawingml/2006/main" cx="16573500" cy="5572125"/>
        </p:xfrm>
        <a:graphic xmlns:a="http://schemas.openxmlformats.org/drawingml/2006/main">
          <a:graphicData uri="http://schemas.openxmlformats.org/drawingml/2006/table">
            <a:tbl>
              <a:tblPr/>
              <a:tblGrid>
                <a:gridCol w="2952750"/>
                <a:gridCol w="6810375"/>
                <a:gridCol w="6810375"/>
              </a:tblGrid>
              <a:tr h="928688">
                <a:tc>
                  <a:txBody>
                    <a:bodyPr lIns="142875" tIns="142875" rIns="142875" bIns="142875"/>
                    <a:lstStyle/>
                    <a:p>
                      <a:r>
                        <a:rPr sz="1650" b="1">
                          <a:solidFill>
                            <a:srgbClr val="FFFFFF"/>
                          </a:solidFill>
                          <a:latin typeface="Public Sans"/>
                          <a:ea typeface="Public Sans"/>
                          <a:cs typeface="Public Sans"/>
                        </a:rPr>
                        <a:t>Category</a:t>
                      </a:r>
                    </a:p>
                  </a:txBody>
                  <a:tcPr marL="91440" marR="91440" marT="45720" marB="45720">
                    <a:solidFill>
                      <a:srgbClr val="3195D3"/>
                    </a:solidFill>
                  </a:tcPr>
                </a:tc>
                <a:tc>
                  <a:txBody>
                    <a:bodyPr lIns="142875" tIns="142875" rIns="142875" bIns="142875"/>
                    <a:lstStyle/>
                    <a:p>
                      <a:r>
                        <a:rPr sz="1650" b="1">
                          <a:solidFill>
                            <a:srgbClr val="FFFFFF"/>
                          </a:solidFill>
                          <a:latin typeface="Public Sans"/>
                          <a:ea typeface="Public Sans"/>
                          <a:cs typeface="Public Sans"/>
                        </a:rPr>
                        <a:t>Rosenblum et al., WOUNDS 2014 (CLI)</a:t>
                      </a:r>
                    </a:p>
                  </a:txBody>
                  <a:tcPr marL="91440" marR="91440" marT="45720" marB="45720">
                    <a:solidFill>
                      <a:srgbClr val="3195D3"/>
                    </a:solidFill>
                  </a:tcPr>
                </a:tc>
                <a:tc>
                  <a:txBody>
                    <a:bodyPr lIns="142875" tIns="142875" rIns="142875" bIns="142875"/>
                    <a:lstStyle/>
                    <a:p>
                      <a:r>
                        <a:rPr sz="1650" b="1">
                          <a:solidFill>
                            <a:srgbClr val="FFFFFF"/>
                          </a:solidFill>
                          <a:latin typeface="Public Sans"/>
                          <a:ea typeface="Public Sans"/>
                          <a:cs typeface="Public Sans"/>
                        </a:rPr>
                        <a:t>Markowitz et al., J Anesthesiology Pain Res 2019 (Trigeminal Neuralgia)</a:t>
                      </a:r>
                    </a:p>
                  </a:txBody>
                  <a:tcPr marL="91440" marR="91440" marT="45720" marB="45720">
                    <a:solidFill>
                      <a:srgbClr val="3195D3"/>
                    </a:solidFill>
                  </a:tcPr>
                </a:tc>
              </a:tr>
              <a:tr h="928688">
                <a:tc>
                  <a:txBody>
                    <a:bodyPr lIns="142875" tIns="142875" rIns="142875" bIns="142875"/>
                    <a:lstStyle/>
                    <a:p>
                      <a:r>
                        <a:rPr sz="1650" b="1">
                          <a:solidFill>
                            <a:srgbClr val="3D3D3D"/>
                          </a:solidFill>
                          <a:latin typeface="Public Sans"/>
                          <a:ea typeface="Public Sans"/>
                          <a:cs typeface="Public Sans"/>
                        </a:rPr>
                        <a:t>Design</a:t>
                      </a:r>
                    </a:p>
                  </a:txBody>
                  <a:tcPr marL="91440" marR="91440" marT="45720" marB="45720">
                    <a:solidFill>
                      <a:srgbClr val="EAF4FA"/>
                    </a:solidFill>
                  </a:tcPr>
                </a:tc>
                <a:tc>
                  <a:txBody>
                    <a:bodyPr lIns="142875" tIns="142875" rIns="142875" bIns="142875"/>
                    <a:lstStyle/>
                    <a:p>
                      <a:r>
                        <a:rPr sz="1650" b="0">
                          <a:solidFill>
                            <a:srgbClr val="3D3D3D"/>
                          </a:solidFill>
                          <a:latin typeface="Public Sans"/>
                          <a:ea typeface="Public Sans"/>
                          <a:cs typeface="Public Sans"/>
                        </a:rPr>
                        <a:t>Prospective single-center clinical evaluation, nonrandomized</a:t>
                      </a:r>
                    </a:p>
                  </a:txBody>
                  <a:tcPr marL="91440" marR="91440" marT="45720" marB="45720">
                    <a:solidFill>
                      <a:srgbClr val="EAF4FA"/>
                    </a:solidFill>
                  </a:tcPr>
                </a:tc>
                <a:tc>
                  <a:txBody>
                    <a:bodyPr lIns="142875" tIns="142875" rIns="142875" bIns="142875"/>
                    <a:lstStyle/>
                    <a:p>
                      <a:r>
                        <a:rPr sz="1650" b="0">
                          <a:solidFill>
                            <a:srgbClr val="3D3D3D"/>
                          </a:solidFill>
                          <a:latin typeface="Public Sans"/>
                          <a:ea typeface="Public Sans"/>
                          <a:cs typeface="Public Sans"/>
                        </a:rPr>
                        <a:t>Double-blind randomized sham-controlled trial (IRB approved)</a:t>
                      </a:r>
                    </a:p>
                  </a:txBody>
                  <a:tcPr marL="91440" marR="91440" marT="45720" marB="45720">
                    <a:solidFill>
                      <a:srgbClr val="EAF4FA"/>
                    </a:solidFill>
                  </a:tcPr>
                </a:tc>
              </a:tr>
              <a:tr h="928688">
                <a:tc>
                  <a:txBody>
                    <a:bodyPr lIns="142875" tIns="142875" rIns="142875" bIns="142875"/>
                    <a:lstStyle/>
                    <a:p>
                      <a:r>
                        <a:rPr sz="1650" b="1">
                          <a:solidFill>
                            <a:srgbClr val="3D3D3D"/>
                          </a:solidFill>
                          <a:latin typeface="Public Sans"/>
                          <a:ea typeface="Public Sans"/>
                          <a:cs typeface="Public Sans"/>
                        </a:rPr>
                        <a:t>N / demographics</a:t>
                      </a:r>
                    </a:p>
                  </a:txBody>
                  <a:tcPr marL="91440" marR="91440" marT="45720" marB="45720">
                    <a:solidFill>
                      <a:srgbClr val="FFFFFF"/>
                    </a:solidFill>
                  </a:tcPr>
                </a:tc>
                <a:tc>
                  <a:txBody>
                    <a:bodyPr lIns="142875" tIns="142875" rIns="142875" bIns="142875"/>
                    <a:lstStyle/>
                    <a:p>
                      <a:r>
                        <a:rPr sz="1650" b="0">
                          <a:solidFill>
                            <a:srgbClr val="3D3D3D"/>
                          </a:solidFill>
                          <a:latin typeface="Public Sans"/>
                          <a:ea typeface="Public Sans"/>
                          <a:cs typeface="Public Sans"/>
                        </a:rPr>
                        <a:t>10 patients (6F/4M), age 40–75; ABI &lt; 0.4; 2 with toe necrosis</a:t>
                      </a:r>
                    </a:p>
                  </a:txBody>
                  <a:tcPr marL="91440" marR="91440" marT="45720" marB="45720">
                    <a:solidFill>
                      <a:srgbClr val="FFFFFF"/>
                    </a:solidFill>
                  </a:tcPr>
                </a:tc>
                <a:tc>
                  <a:txBody>
                    <a:bodyPr lIns="142875" tIns="142875" rIns="142875" bIns="142875"/>
                    <a:lstStyle/>
                    <a:p>
                      <a:r>
                        <a:rPr sz="1650" b="0">
                          <a:solidFill>
                            <a:srgbClr val="3D3D3D"/>
                          </a:solidFill>
                          <a:latin typeface="Public Sans"/>
                          <a:ea typeface="Public Sans"/>
                          <a:cs typeface="Public Sans"/>
                        </a:rPr>
                        <a:t>59 completers (30M/29F), age 36–68; TN ≥ 9 months; stable analgesic regimens</a:t>
                      </a:r>
                    </a:p>
                  </a:txBody>
                  <a:tcPr marL="91440" marR="91440" marT="45720" marB="45720">
                    <a:solidFill>
                      <a:srgbClr val="FFFFFF"/>
                    </a:solidFill>
                  </a:tcPr>
                </a:tc>
              </a:tr>
              <a:tr h="928688">
                <a:tc>
                  <a:txBody>
                    <a:bodyPr lIns="142875" tIns="142875" rIns="142875" bIns="142875"/>
                    <a:lstStyle/>
                    <a:p>
                      <a:r>
                        <a:rPr sz="1650" b="1">
                          <a:solidFill>
                            <a:srgbClr val="3D3D3D"/>
                          </a:solidFill>
                          <a:latin typeface="Public Sans"/>
                          <a:ea typeface="Public Sans"/>
                          <a:cs typeface="Public Sans"/>
                        </a:rPr>
                        <a:t>Device &amp; settings</a:t>
                      </a:r>
                    </a:p>
                  </a:txBody>
                  <a:tcPr marL="91440" marR="91440" marT="45720" marB="45720">
                    <a:solidFill>
                      <a:srgbClr val="EAF4FA"/>
                    </a:solidFill>
                  </a:tcPr>
                </a:tc>
                <a:tc>
                  <a:txBody>
                    <a:bodyPr lIns="142875" tIns="142875" rIns="142875" bIns="142875"/>
                    <a:lstStyle/>
                    <a:p>
                      <a:r>
                        <a:rPr sz="1650" b="0">
                          <a:solidFill>
                            <a:srgbClr val="3D3D3D"/>
                          </a:solidFill>
                          <a:latin typeface="Public Sans"/>
                          <a:ea typeface="Public Sans"/>
                          <a:cs typeface="Public Sans"/>
                        </a:rPr>
                        <a:t>Study device: PainShield SAW, fixed 96 kHz; 30 min on / 30 min off; patch on dorsal foot proximal to MTP</a:t>
                      </a:r>
                    </a:p>
                  </a:txBody>
                  <a:tcPr marL="91440" marR="91440" marT="45720" marB="45720">
                    <a:solidFill>
                      <a:srgbClr val="EAF4FA"/>
                    </a:solidFill>
                  </a:tcPr>
                </a:tc>
                <a:tc>
                  <a:txBody>
                    <a:bodyPr lIns="142875" tIns="142875" rIns="142875" bIns="142875"/>
                    <a:lstStyle/>
                    <a:p>
                      <a:r>
                        <a:rPr sz="1650" b="0">
                          <a:solidFill>
                            <a:srgbClr val="3D3D3D"/>
                          </a:solidFill>
                          <a:latin typeface="Public Sans"/>
                          <a:ea typeface="Public Sans"/>
                          <a:cs typeface="Public Sans"/>
                        </a:rPr>
                        <a:t>Study device: PainShield SAW, approximately 96 kHz; nightly ~6.5 hr; 30 min on / 30 min off; patch on lateral face over trigeminal distribution</a:t>
                      </a:r>
                    </a:p>
                  </a:txBody>
                  <a:tcPr marL="91440" marR="91440" marT="45720" marB="45720">
                    <a:solidFill>
                      <a:srgbClr val="EAF4FA"/>
                    </a:solidFill>
                  </a:tcPr>
                </a:tc>
              </a:tr>
              <a:tr h="928688">
                <a:tc>
                  <a:txBody>
                    <a:bodyPr lIns="142875" tIns="142875" rIns="142875" bIns="142875"/>
                    <a:lstStyle/>
                    <a:p>
                      <a:r>
                        <a:rPr sz="1650" b="1">
                          <a:solidFill>
                            <a:srgbClr val="3D3D3D"/>
                          </a:solidFill>
                          <a:latin typeface="Public Sans"/>
                          <a:ea typeface="Public Sans"/>
                          <a:cs typeface="Public Sans"/>
                        </a:rPr>
                        <a:t>Indication / population</a:t>
                      </a:r>
                    </a:p>
                  </a:txBody>
                  <a:tcPr marL="91440" marR="91440" marT="45720" marB="45720">
                    <a:solidFill>
                      <a:srgbClr val="FFFFFF"/>
                    </a:solidFill>
                  </a:tcPr>
                </a:tc>
                <a:tc>
                  <a:txBody>
                    <a:bodyPr lIns="142875" tIns="142875" rIns="142875" bIns="142875"/>
                    <a:lstStyle/>
                    <a:p>
                      <a:r>
                        <a:rPr sz="1650" b="0">
                          <a:solidFill>
                            <a:srgbClr val="3D3D3D"/>
                          </a:solidFill>
                          <a:latin typeface="Public Sans"/>
                          <a:ea typeface="Public Sans"/>
                          <a:cs typeface="Public Sans"/>
                        </a:rPr>
                        <a:t>Critical limb ischemia (ischemic feet; 2 with toe necrosis; no participants with open wounds)</a:t>
                      </a:r>
                    </a:p>
                  </a:txBody>
                  <a:tcPr marL="91440" marR="91440" marT="45720" marB="45720">
                    <a:solidFill>
                      <a:srgbClr val="FFFFFF"/>
                    </a:solidFill>
                  </a:tcPr>
                </a:tc>
                <a:tc>
                  <a:txBody>
                    <a:bodyPr lIns="142875" tIns="142875" rIns="142875" bIns="142875"/>
                    <a:lstStyle/>
                    <a:p>
                      <a:r>
                        <a:rPr sz="1650" b="0">
                          <a:solidFill>
                            <a:srgbClr val="3D3D3D"/>
                          </a:solidFill>
                          <a:latin typeface="Public Sans"/>
                          <a:ea typeface="Public Sans"/>
                          <a:cs typeface="Public Sans"/>
                        </a:rPr>
                        <a:t>Trigeminal neuralgia (symptomatic TN patients using baseline meds)</a:t>
                      </a:r>
                    </a:p>
                  </a:txBody>
                  <a:tcPr marL="91440" marR="91440" marT="45720" marB="45720">
                    <a:solidFill>
                      <a:srgbClr val="FFFFFF"/>
                    </a:solidFill>
                  </a:tcPr>
                </a:tc>
              </a:tr>
              <a:tr h="928688">
                <a:tc>
                  <a:txBody>
                    <a:bodyPr lIns="142875" tIns="142875" rIns="142875" bIns="142875"/>
                    <a:lstStyle/>
                    <a:p>
                      <a:r>
                        <a:rPr sz="1650" b="1">
                          <a:solidFill>
                            <a:srgbClr val="3D3D3D"/>
                          </a:solidFill>
                          <a:latin typeface="Public Sans"/>
                          <a:ea typeface="Public Sans"/>
                          <a:cs typeface="Public Sans"/>
                        </a:rPr>
                        <a:t>Intervention duration &amp; placement</a:t>
                      </a:r>
                    </a:p>
                  </a:txBody>
                  <a:tcPr marL="91440" marR="91440" marT="45720" marB="45720">
                    <a:solidFill>
                      <a:srgbClr val="EAF4FA"/>
                    </a:solidFill>
                  </a:tcPr>
                </a:tc>
                <a:tc>
                  <a:txBody>
                    <a:bodyPr lIns="142875" tIns="142875" rIns="142875" bIns="142875"/>
                    <a:lstStyle/>
                    <a:p>
                      <a:r>
                        <a:rPr sz="1650" b="0">
                          <a:solidFill>
                            <a:srgbClr val="3D3D3D"/>
                          </a:solidFill>
                          <a:latin typeface="Public Sans"/>
                          <a:ea typeface="Public Sans"/>
                          <a:cs typeface="Public Sans"/>
                        </a:rPr>
                        <a:t>Single 30 min in-clinic active session with TcPO2 monitoring; 2 patients used nightly home cycles ~6.5 hr/night × 30 days</a:t>
                      </a:r>
                    </a:p>
                  </a:txBody>
                  <a:tcPr marL="91440" marR="91440" marT="45720" marB="45720">
                    <a:solidFill>
                      <a:srgbClr val="EAF4FA"/>
                    </a:solidFill>
                  </a:tcPr>
                </a:tc>
                <a:tc>
                  <a:txBody>
                    <a:bodyPr lIns="142875" tIns="142875" rIns="142875" bIns="142875"/>
                    <a:lstStyle/>
                    <a:p>
                      <a:r>
                        <a:rPr sz="1650" b="0">
                          <a:solidFill>
                            <a:srgbClr val="3D3D3D"/>
                          </a:solidFill>
                          <a:latin typeface="Public Sans"/>
                          <a:ea typeface="Public Sans"/>
                          <a:cs typeface="Public Sans"/>
                        </a:rPr>
                        <a:t>Nightly home use for 30 nights; ~6.5 hr/night; daily VAS and med logs; follow-up at 30 days</a:t>
                      </a:r>
                    </a:p>
                  </a:txBody>
                  <a:tcPr marL="91440" marR="91440" marT="45720" marB="45720">
                    <a:solidFill>
                      <a:srgbClr val="EAF4FA"/>
                    </a:solidFill>
                  </a:tcPr>
                </a:tc>
              </a:tr>
            </a:tbl>
          </a:graphicData>
        </a:graphic>
      </p:graphicFrame>
    </p:spTree>
    <p:extLst>
      <p:ext uri="{BB962C8B-B14F-4D97-AF65-F5344CB8AC3E}">
        <p14:creationId xmlns:p14="http://schemas.microsoft.com/office/powerpoint/2010/main" val="110800406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97A5DDB9-14BA-4D24-AB09-68632F32413B}"/>
              </a:ext>
            </a:extLst>
          </p:cNvPr>
          <p:cNvPicPr>
            <a:picLocks xmlns:a="http://schemas.openxmlformats.org/drawingml/2006/main" noChangeAspect="1"/>
          </p:cNvPicPr>
          <p:nvPr/>
        </p:nvPicPr>
        <p:blipFill>
          <a:blip xmlns:r="http://schemas.openxmlformats.org/officeDocument/2006/relationships" xmlns:a="http://schemas.openxmlformats.org/drawingml/2006/main" r:embed="Rf9ffa3b88c594343"/>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541FA140-0BB1-4396-9169-E9C65E28B29C}"/>
              </a:ext>
            </a:extLst>
          </p:cNvPr>
          <p:cNvPicPr>
            <a:picLocks xmlns:a="http://schemas.openxmlformats.org/drawingml/2006/main" noChangeAspect="1"/>
          </p:cNvPicPr>
          <p:nvPr/>
        </p:nvPicPr>
        <p:blipFill>
          <a:blip xmlns:r="http://schemas.openxmlformats.org/officeDocument/2006/relationships" xmlns:a="http://schemas.openxmlformats.org/drawingml/2006/main" r:embed="R744a1a6b6f424e41"/>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B8C53ACA-0F05-4871-A7B9-95B15E75467E}"/>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Study Extracts: Rosenblum 2014 vs Markowitz 2019</a:t>
            </a:r>
          </a:p>
        </p:txBody>
      </p:sp>
      <p:sp>
        <p:nvSpPr>
          <p:cNvPr id="4" name="">
            <a:extLst xmlns:a="http://schemas.openxmlformats.org/drawingml/2006/main">
              <a:ext uri="{FF2B5EF4-FFF2-40B4-BE49-F238E27FC236}">
                <a16:creationId xmlns:a16="http://schemas.microsoft.com/office/drawing/2014/main" id="{B2BB978A-4230-47FD-A2AD-793ED78A26CA}"/>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Historical study results. Current device labeling and contraindications govern treatment.</a:t>
            </a:r>
          </a:p>
        </p:txBody>
      </p:sp>
      <p:sp>
        <p:nvSpPr>
          <p:cNvPr id="5" name="">
            <a:extLst xmlns:a="http://schemas.openxmlformats.org/drawingml/2006/main">
              <a:ext uri="{FF2B5EF4-FFF2-40B4-BE49-F238E27FC236}">
                <a16:creationId xmlns:a16="http://schemas.microsoft.com/office/drawing/2014/main" id="{15D14E04-8296-4D54-8611-7E5FB4C25DDB}"/>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50F2B1C1-B2F1-49C0-B7B9-4E36060A9D4E}"/>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B7136BE6-2512-4E67-8034-8E89FD5510B2}"/>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13</a:t>
            </a:r>
          </a:p>
        </p:txBody>
      </p:sp>
      <p:graphicFrame>
        <p:nvGraphicFramePr>
          <p:cNvPr id="8" name="">
            <a:extLst xmlns:a="http://schemas.openxmlformats.org/drawingml/2006/main">
              <a:ext uri="{FF2B5EF4-FFF2-40B4-BE49-F238E27FC236}">
                <a16:creationId xmlns:a16="http://schemas.microsoft.com/office/drawing/2014/main" id="{917AD868-E8F5-4410-832B-9B581EA9BDAB}"/>
              </a:ext>
            </a:extLst>
          </p:cNvPr>
          <p:cNvGraphicFramePr/>
          <p:nvPr/>
        </p:nvGraphicFramePr>
        <p:xfrm>
          <a:off xmlns:a="http://schemas.openxmlformats.org/drawingml/2006/main" x="857250" y="3714750"/>
          <a:ext xmlns:a="http://schemas.openxmlformats.org/drawingml/2006/main" cx="16573500" cy="4381500"/>
        </p:xfrm>
        <a:graphic xmlns:a="http://schemas.openxmlformats.org/drawingml/2006/main">
          <a:graphicData uri="http://schemas.openxmlformats.org/drawingml/2006/table">
            <a:tbl>
              <a:tblPr/>
              <a:tblGrid>
                <a:gridCol w="2952750"/>
                <a:gridCol w="6810375"/>
                <a:gridCol w="6810375"/>
              </a:tblGrid>
              <a:tr h="876300">
                <a:tc>
                  <a:txBody>
                    <a:bodyPr lIns="142875" tIns="142875" rIns="142875" bIns="142875"/>
                    <a:lstStyle/>
                    <a:p>
                      <a:r>
                        <a:rPr sz="1725" b="1">
                          <a:solidFill>
                            <a:srgbClr val="FFFFFF"/>
                          </a:solidFill>
                          <a:latin typeface="Public Sans"/>
                          <a:ea typeface="Public Sans"/>
                          <a:cs typeface="Public Sans"/>
                        </a:rPr>
                        <a:t>Category</a:t>
                      </a:r>
                    </a:p>
                  </a:txBody>
                  <a:tcPr marL="91440" marR="91440" marT="45720" marB="45720">
                    <a:solidFill>
                      <a:srgbClr val="3195D3"/>
                    </a:solidFill>
                  </a:tcPr>
                </a:tc>
                <a:tc>
                  <a:txBody>
                    <a:bodyPr lIns="142875" tIns="142875" rIns="142875" bIns="142875"/>
                    <a:lstStyle/>
                    <a:p>
                      <a:r>
                        <a:rPr sz="1725" b="1">
                          <a:solidFill>
                            <a:srgbClr val="FFFFFF"/>
                          </a:solidFill>
                          <a:latin typeface="Public Sans"/>
                          <a:ea typeface="Public Sans"/>
                          <a:cs typeface="Public Sans"/>
                        </a:rPr>
                        <a:t>Rosenblum et al., WOUNDS 2014 (CLI)</a:t>
                      </a:r>
                    </a:p>
                  </a:txBody>
                  <a:tcPr marL="91440" marR="91440" marT="45720" marB="45720">
                    <a:solidFill>
                      <a:srgbClr val="3195D3"/>
                    </a:solidFill>
                  </a:tcPr>
                </a:tc>
                <a:tc>
                  <a:txBody>
                    <a:bodyPr lIns="142875" tIns="142875" rIns="142875" bIns="142875"/>
                    <a:lstStyle/>
                    <a:p>
                      <a:r>
                        <a:rPr sz="1725" b="1">
                          <a:solidFill>
                            <a:srgbClr val="FFFFFF"/>
                          </a:solidFill>
                          <a:latin typeface="Public Sans"/>
                          <a:ea typeface="Public Sans"/>
                          <a:cs typeface="Public Sans"/>
                        </a:rPr>
                        <a:t>Markowitz et al., J Anesthesiology Pain Res 2019 (Trigeminal Neuralgia)</a:t>
                      </a:r>
                    </a:p>
                  </a:txBody>
                  <a:tcPr marL="91440" marR="91440" marT="45720" marB="45720">
                    <a:solidFill>
                      <a:srgbClr val="3195D3"/>
                    </a:solidFill>
                  </a:tcPr>
                </a:tc>
              </a:tr>
              <a:tr h="876300">
                <a:tc>
                  <a:txBody>
                    <a:bodyPr lIns="142875" tIns="142875" rIns="142875" bIns="142875"/>
                    <a:lstStyle/>
                    <a:p>
                      <a:r>
                        <a:rPr sz="1725" b="1">
                          <a:solidFill>
                            <a:srgbClr val="3D3D3D"/>
                          </a:solidFill>
                          <a:latin typeface="Public Sans"/>
                          <a:ea typeface="Public Sans"/>
                          <a:cs typeface="Public Sans"/>
                        </a:rPr>
                        <a:t>Primary endpoints measured</a:t>
                      </a:r>
                    </a:p>
                  </a:txBody>
                  <a:tcPr marL="91440" marR="91440" marT="45720" marB="45720">
                    <a:solidFill>
                      <a:srgbClr val="EAF4FA"/>
                    </a:solidFill>
                  </a:tcPr>
                </a:tc>
                <a:tc>
                  <a:txBody>
                    <a:bodyPr lIns="142875" tIns="142875" rIns="142875" bIns="142875"/>
                    <a:lstStyle/>
                    <a:p>
                      <a:r>
                        <a:rPr sz="1725" b="0">
                          <a:solidFill>
                            <a:srgbClr val="3D3D3D"/>
                          </a:solidFill>
                          <a:latin typeface="Public Sans"/>
                          <a:ea typeface="Public Sans"/>
                          <a:cs typeface="Public Sans"/>
                        </a:rPr>
                        <a:t>Transcutaneous oxygen pressure (TcPO2) before/during/15 min after treatment; pain VAS in 2 extended-use patients</a:t>
                      </a:r>
                    </a:p>
                  </a:txBody>
                  <a:tcPr marL="91440" marR="91440" marT="45720" marB="45720">
                    <a:solidFill>
                      <a:srgbClr val="EAF4FA"/>
                    </a:solidFill>
                  </a:tcPr>
                </a:tc>
                <a:tc>
                  <a:txBody>
                    <a:bodyPr lIns="142875" tIns="142875" rIns="142875" bIns="142875"/>
                    <a:lstStyle/>
                    <a:p>
                      <a:r>
                        <a:rPr sz="1725" b="0">
                          <a:solidFill>
                            <a:srgbClr val="3D3D3D"/>
                          </a:solidFill>
                          <a:latin typeface="Public Sans"/>
                          <a:ea typeface="Public Sans"/>
                          <a:cs typeface="Public Sans"/>
                        </a:rPr>
                        <a:t>Daily VAS pain scores (0–10); weekly breakthrough medication use; QOL questionnaires</a:t>
                      </a:r>
                    </a:p>
                  </a:txBody>
                  <a:tcPr marL="91440" marR="91440" marT="45720" marB="45720">
                    <a:solidFill>
                      <a:srgbClr val="EAF4FA"/>
                    </a:solidFill>
                  </a:tcPr>
                </a:tc>
              </a:tr>
              <a:tr h="876300">
                <a:tc>
                  <a:txBody>
                    <a:bodyPr lIns="142875" tIns="142875" rIns="142875" bIns="142875"/>
                    <a:lstStyle/>
                    <a:p>
                      <a:r>
                        <a:rPr sz="1725" b="1">
                          <a:solidFill>
                            <a:srgbClr val="3D3D3D"/>
                          </a:solidFill>
                          <a:latin typeface="Public Sans"/>
                          <a:ea typeface="Public Sans"/>
                          <a:cs typeface="Public Sans"/>
                        </a:rPr>
                        <a:t>Key quantitative outcomes</a:t>
                      </a:r>
                    </a:p>
                  </a:txBody>
                  <a:tcPr marL="91440" marR="91440" marT="45720" marB="45720">
                    <a:solidFill>
                      <a:srgbClr val="FFFFFF"/>
                    </a:solidFill>
                  </a:tcPr>
                </a:tc>
                <a:tc>
                  <a:txBody>
                    <a:bodyPr lIns="142875" tIns="142875" rIns="142875" bIns="142875"/>
                    <a:lstStyle/>
                    <a:p>
                      <a:r>
                        <a:rPr sz="1725" b="0">
                          <a:solidFill>
                            <a:srgbClr val="3D3D3D"/>
                          </a:solidFill>
                          <a:latin typeface="Public Sans"/>
                          <a:ea typeface="Public Sans"/>
                          <a:cs typeface="Public Sans"/>
                        </a:rPr>
                        <a:t>All 10: TcPO2 rose during treatment (~14%–169%) and stayed above baseline 15 minutes later.</a:t>
                      </a:r>
                    </a:p>
                    <a:p>
                      <a:r>
                        <a:rPr sz="1725" b="0">
                          <a:solidFill>
                            <a:srgbClr val="3D3D3D"/>
                          </a:solidFill>
                          <a:latin typeface="Public Sans"/>
                          <a:ea typeface="Public Sans"/>
                          <a:cs typeface="Public Sans"/>
                        </a:rPr>
                        <a:t>Two home-use patients: baseline TcPO2 nearly doubled after 1 month (e.g., 16 to 34 mmHg), reaching up to 49 mmHg at treatment end.</a:t>
                      </a:r>
                    </a:p>
                    <a:p>
                      <a:r>
                        <a:rPr sz="1725" b="0">
                          <a:solidFill>
                            <a:srgbClr val="3D3D3D"/>
                          </a:solidFill>
                          <a:latin typeface="Public Sans"/>
                          <a:ea typeface="Public Sans"/>
                          <a:cs typeface="Public Sans"/>
                        </a:rPr>
                        <a:t>Pain VAS in those 2 patients: 9 to 2 and 8 to 3. One reduced methadone use from 5/day to 1/day.</a:t>
                      </a:r>
                    </a:p>
                  </a:txBody>
                  <a:tcPr marL="91440" marR="91440" marT="45720" marB="45720">
                    <a:solidFill>
                      <a:srgbClr val="FFFFFF"/>
                    </a:solidFill>
                  </a:tcPr>
                </a:tc>
                <a:tc>
                  <a:txBody>
                    <a:bodyPr lIns="142875" tIns="142875" rIns="142875" bIns="142875"/>
                    <a:lstStyle/>
                    <a:p>
                      <a:r>
                        <a:rPr sz="1725" b="0">
                          <a:solidFill>
                            <a:srgbClr val="3D3D3D"/>
                          </a:solidFill>
                          <a:latin typeface="Public Sans"/>
                          <a:ea typeface="Public Sans"/>
                          <a:cs typeface="Public Sans"/>
                        </a:rPr>
                        <a:t>VAS baseline: active 8.12, sham 8.00.</a:t>
                      </a:r>
                    </a:p>
                    <a:p>
                      <a:r>
                        <a:rPr sz="1725" b="0">
                          <a:solidFill>
                            <a:srgbClr val="3D3D3D"/>
                          </a:solidFill>
                          <a:latin typeface="Public Sans"/>
                          <a:ea typeface="Public Sans"/>
                          <a:cs typeface="Public Sans"/>
                        </a:rPr>
                        <a:t>Week 4: 3.65 versus 7.82 (p&lt;0.01), about 55% versus 2% reductions.</a:t>
                      </a:r>
                    </a:p>
                    <a:p>
                      <a:r>
                        <a:rPr sz="1725" b="0">
                          <a:solidFill>
                            <a:srgbClr val="3D3D3D"/>
                          </a:solidFill>
                          <a:latin typeface="Public Sans"/>
                          <a:ea typeface="Public Sans"/>
                          <a:cs typeface="Public Sans"/>
                        </a:rPr>
                        <a:t>Weekly breakthrough-medication uses: active 16.06 to 8.61 (~46%); sham 14.39 to 14.17 (~1.5%).</a:t>
                      </a:r>
                    </a:p>
                    <a:p>
                      <a:r>
                        <a:rPr sz="1725" b="0">
                          <a:solidFill>
                            <a:srgbClr val="3D3D3D"/>
                          </a:solidFill>
                          <a:latin typeface="Public Sans"/>
                          <a:ea typeface="Public Sans"/>
                          <a:cs typeface="Public Sans"/>
                        </a:rPr>
                        <a:t>QOL: ~25% change in the active group. The between-group difference was not statistically significant.</a:t>
                      </a:r>
                    </a:p>
                  </a:txBody>
                  <a:tcPr marL="91440" marR="91440" marT="45720" marB="45720">
                    <a:solidFill>
                      <a:srgbClr val="FFFFFF"/>
                    </a:solidFill>
                  </a:tcPr>
                </a:tc>
              </a:tr>
              <a:tr h="876300">
                <a:tc>
                  <a:txBody>
                    <a:bodyPr lIns="142875" tIns="142875" rIns="142875" bIns="142875"/>
                    <a:lstStyle/>
                    <a:p>
                      <a:r>
                        <a:rPr sz="1725" b="1">
                          <a:solidFill>
                            <a:srgbClr val="3D3D3D"/>
                          </a:solidFill>
                          <a:latin typeface="Public Sans"/>
                          <a:ea typeface="Public Sans"/>
                          <a:cs typeface="Public Sans"/>
                        </a:rPr>
                        <a:t>Safety / tolerability</a:t>
                      </a:r>
                    </a:p>
                  </a:txBody>
                  <a:tcPr marL="91440" marR="91440" marT="45720" marB="45720">
                    <a:solidFill>
                      <a:srgbClr val="EAF4FA"/>
                    </a:solidFill>
                  </a:tcPr>
                </a:tc>
                <a:tc>
                  <a:txBody>
                    <a:bodyPr lIns="142875" tIns="142875" rIns="142875" bIns="142875"/>
                    <a:lstStyle/>
                    <a:p>
                      <a:r>
                        <a:rPr sz="1725" b="0">
                          <a:solidFill>
                            <a:srgbClr val="3D3D3D"/>
                          </a:solidFill>
                          <a:latin typeface="Public Sans"/>
                          <a:ea typeface="Public Sans"/>
                          <a:cs typeface="Public Sans"/>
                        </a:rPr>
                        <a:t>No complications reported</a:t>
                      </a:r>
                    </a:p>
                  </a:txBody>
                  <a:tcPr marL="91440" marR="91440" marT="45720" marB="45720">
                    <a:solidFill>
                      <a:srgbClr val="EAF4FA"/>
                    </a:solidFill>
                  </a:tcPr>
                </a:tc>
                <a:tc>
                  <a:txBody>
                    <a:bodyPr lIns="142875" tIns="142875" rIns="142875" bIns="142875"/>
                    <a:lstStyle/>
                    <a:p>
                      <a:r>
                        <a:rPr sz="1725" b="0">
                          <a:solidFill>
                            <a:srgbClr val="3D3D3D"/>
                          </a:solidFill>
                          <a:latin typeface="Public Sans"/>
                          <a:ea typeface="Public Sans"/>
                          <a:cs typeface="Public Sans"/>
                        </a:rPr>
                        <a:t>No adverse events; minor patch adhesion issues resolved easily</a:t>
                      </a:r>
                    </a:p>
                  </a:txBody>
                  <a:tcPr marL="91440" marR="91440" marT="45720" marB="45720">
                    <a:solidFill>
                      <a:srgbClr val="EAF4FA"/>
                    </a:solidFill>
                  </a:tcPr>
                </a:tc>
              </a:tr>
              <a:tr h="876300">
                <a:tc>
                  <a:txBody>
                    <a:bodyPr lIns="142875" tIns="142875" rIns="142875" bIns="142875"/>
                    <a:lstStyle/>
                    <a:p>
                      <a:r>
                        <a:rPr sz="1725" b="1">
                          <a:solidFill>
                            <a:srgbClr val="3D3D3D"/>
                          </a:solidFill>
                          <a:latin typeface="Public Sans"/>
                          <a:ea typeface="Public Sans"/>
                          <a:cs typeface="Public Sans"/>
                        </a:rPr>
                        <a:t>Bottom line conclusion</a:t>
                      </a:r>
                    </a:p>
                  </a:txBody>
                  <a:tcPr marL="91440" marR="91440" marT="45720" marB="45720">
                    <a:solidFill>
                      <a:srgbClr val="FFFFFF"/>
                    </a:solidFill>
                  </a:tcPr>
                </a:tc>
                <a:tc>
                  <a:txBody>
                    <a:bodyPr lIns="142875" tIns="142875" rIns="142875" bIns="142875"/>
                    <a:lstStyle/>
                    <a:p>
                      <a:r>
                        <a:rPr sz="1725" b="0">
                          <a:solidFill>
                            <a:srgbClr val="3D3D3D"/>
                          </a:solidFill>
                          <a:latin typeface="Public Sans"/>
                          <a:ea typeface="Public Sans"/>
                          <a:cs typeface="Public Sans"/>
                        </a:rPr>
                        <a:t>SAW increased local TcPO2 in ischemic feet in the short term. Two people using it nightly showed sustained baseline TcPO2 increases and pain/function improvements.</a:t>
                      </a:r>
                    </a:p>
                  </a:txBody>
                  <a:tcPr marL="91440" marR="91440" marT="45720" marB="45720">
                    <a:solidFill>
                      <a:srgbClr val="FFFFFF"/>
                    </a:solidFill>
                  </a:tcPr>
                </a:tc>
                <a:tc>
                  <a:txBody>
                    <a:bodyPr lIns="142875" tIns="142875" rIns="142875" bIns="142875"/>
                    <a:lstStyle/>
                    <a:p>
                      <a:r>
                        <a:rPr sz="1725" b="0">
                          <a:solidFill>
                            <a:srgbClr val="3D3D3D"/>
                          </a:solidFill>
                          <a:latin typeface="Public Sans"/>
                          <a:ea typeface="Public Sans"/>
                          <a:cs typeface="Public Sans"/>
                        </a:rPr>
                        <a:t>At 4 weeks, active-group VAS pain fell ~55% and weekly breakthrough medication use ~46% from baseline. Sham VAS pain fell ~2%. No adverse events reported.</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50036450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9836BF56-91AB-4DE0-8C21-84F2780387B0}"/>
              </a:ext>
            </a:extLst>
          </p:cNvPr>
          <p:cNvPicPr>
            <a:picLocks xmlns:a="http://schemas.openxmlformats.org/drawingml/2006/main" noChangeAspect="1"/>
          </p:cNvPicPr>
          <p:nvPr/>
        </p:nvPicPr>
        <p:blipFill>
          <a:blip xmlns:r="http://schemas.openxmlformats.org/officeDocument/2006/relationships" xmlns:a="http://schemas.openxmlformats.org/drawingml/2006/main" r:embed="Re0b8740650d24084"/>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58113243-3EAC-4C46-99CF-3EA1C689C03A}"/>
              </a:ext>
            </a:extLst>
          </p:cNvPr>
          <p:cNvPicPr>
            <a:picLocks xmlns:a="http://schemas.openxmlformats.org/drawingml/2006/main" noChangeAspect="1"/>
          </p:cNvPicPr>
          <p:nvPr/>
        </p:nvPicPr>
        <p:blipFill>
          <a:blip xmlns:r="http://schemas.openxmlformats.org/officeDocument/2006/relationships" xmlns:a="http://schemas.openxmlformats.org/drawingml/2006/main" r:embed="R821dd1ea8ec44423"/>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ACCA816A-6DF8-41A2-BEC1-71CE006B586C}"/>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Use Cases and Patient Profiles</a:t>
            </a:r>
          </a:p>
        </p:txBody>
      </p:sp>
      <p:sp>
        <p:nvSpPr>
          <p:cNvPr id="4" name="">
            <a:extLst xmlns:a="http://schemas.openxmlformats.org/drawingml/2006/main">
              <a:ext uri="{FF2B5EF4-FFF2-40B4-BE49-F238E27FC236}">
                <a16:creationId xmlns:a16="http://schemas.microsoft.com/office/drawing/2014/main" id="{C102EFD5-80CD-4301-A030-36A46B8FB047}"/>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Conditions and patient profiles covered in PainShield training</a:t>
            </a:r>
          </a:p>
        </p:txBody>
      </p:sp>
      <p:sp>
        <p:nvSpPr>
          <p:cNvPr id="5" name="">
            <a:extLst xmlns:a="http://schemas.openxmlformats.org/drawingml/2006/main">
              <a:ext uri="{FF2B5EF4-FFF2-40B4-BE49-F238E27FC236}">
                <a16:creationId xmlns:a16="http://schemas.microsoft.com/office/drawing/2014/main" id="{0E802375-2159-42EB-8B55-3AAA1935E817}"/>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AA24ED5D-F606-47AA-A4A6-9A21FD57DE6A}"/>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2CEC2B19-DB26-45C6-A7B6-75C08A0F54D1}"/>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14</a:t>
            </a:r>
          </a:p>
        </p:txBody>
      </p:sp>
      <p:sp>
        <p:nvSpPr>
          <p:cNvPr id="8" name="">
            <a:extLst xmlns:a="http://schemas.openxmlformats.org/drawingml/2006/main">
              <a:ext uri="{FF2B5EF4-FFF2-40B4-BE49-F238E27FC236}">
                <a16:creationId xmlns:a16="http://schemas.microsoft.com/office/drawing/2014/main" id="{ACB5DB9E-92C1-4E2C-A2FB-1AE48819CA75}"/>
              </a:ext>
            </a:extLst>
          </p:cNvPr>
          <p:cNvSpPr>
            <a:spLocks xmlns:a="http://schemas.openxmlformats.org/drawingml/2006/main" noGrp="1"/>
          </p:cNvSpPr>
          <p:nvPr/>
        </p:nvSpPr>
        <p:spPr>
          <a:xfrm xmlns:a="http://schemas.openxmlformats.org/drawingml/2006/main">
            <a:off x="857250"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400" b="1">
                <a:solidFill>
                  <a:srgbClr val="FFFFFF"/>
                </a:solidFill>
                <a:latin typeface="Sora"/>
                <a:ea typeface="Sora"/>
                <a:cs typeface="Sora"/>
              </a:defRPr>
            </a:defPPr>
          </a:lstStyle>
          <a:p xmlns:a="http://schemas.openxmlformats.org/drawingml/2006/main">
            <a:pPr>
              <a:buNone/>
              <a:defRPr sz="2400" b="1">
                <a:solidFill>
                  <a:srgbClr val="FFFFFF"/>
                </a:solidFill>
                <a:latin typeface="Sora"/>
                <a:ea typeface="Sora"/>
                <a:cs typeface="Sora"/>
              </a:defRPr>
            </a:pPr>
            <a:r>
              <a:rPr sz="2400" b="1">
                <a:solidFill>
                  <a:srgbClr val="FFFFFF"/>
                </a:solidFill>
                <a:latin typeface="Sora"/>
                <a:ea typeface="Sora"/>
                <a:cs typeface="Sora"/>
              </a:rPr>
              <a:t>Target Conditions</a:t>
            </a:r>
          </a:p>
        </p:txBody>
      </p:sp>
      <p:sp>
        <p:nvSpPr>
          <p:cNvPr id="9" name="">
            <a:extLst xmlns:a="http://schemas.openxmlformats.org/drawingml/2006/main">
              <a:ext uri="{FF2B5EF4-FFF2-40B4-BE49-F238E27FC236}">
                <a16:creationId xmlns:a16="http://schemas.microsoft.com/office/drawing/2014/main" id="{95195BE7-74B6-4199-AB8D-B284F866374C}"/>
              </a:ext>
            </a:extLst>
          </p:cNvPr>
          <p:cNvSpPr>
            <a:spLocks xmlns:a="http://schemas.openxmlformats.org/drawingml/2006/main" noGrp="1"/>
          </p:cNvSpPr>
          <p:nvPr/>
        </p:nvSpPr>
        <p:spPr>
          <a:xfrm xmlns:a="http://schemas.openxmlformats.org/drawingml/2006/main">
            <a:off x="933450"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3D3D3D"/>
                </a:solidFill>
                <a:latin typeface="Public Sans"/>
                <a:ea typeface="Public Sans"/>
                <a:cs typeface="Public Sans"/>
              </a:defRPr>
            </a:defPPr>
          </a:lstStyle>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Plantar fasciitis</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Orthopedic injuries or repairs</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Sprains and fractures</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Ligament injuries</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Tendonitis / tendinopathy</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Neuropathy</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Arthritic pain</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Carpal tunnel syndrome</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Trigeminal neuralgia</a:t>
            </a:r>
          </a:p>
        </p:txBody>
      </p:sp>
      <p:sp>
        <p:nvSpPr>
          <p:cNvPr id="10" name="">
            <a:extLst xmlns:a="http://schemas.openxmlformats.org/drawingml/2006/main">
              <a:ext uri="{FF2B5EF4-FFF2-40B4-BE49-F238E27FC236}">
                <a16:creationId xmlns:a16="http://schemas.microsoft.com/office/drawing/2014/main" id="{C77BF170-E40C-408E-B719-30F3D1FDD839}"/>
              </a:ext>
            </a:extLst>
          </p:cNvPr>
          <p:cNvSpPr>
            <a:spLocks xmlns:a="http://schemas.openxmlformats.org/drawingml/2006/main" noGrp="1"/>
          </p:cNvSpPr>
          <p:nvPr/>
        </p:nvSpPr>
        <p:spPr>
          <a:xfrm xmlns:a="http://schemas.openxmlformats.org/drawingml/2006/main">
            <a:off x="9382125"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400" b="1">
                <a:solidFill>
                  <a:srgbClr val="FFFFFF"/>
                </a:solidFill>
                <a:latin typeface="Sora"/>
                <a:ea typeface="Sora"/>
                <a:cs typeface="Sora"/>
              </a:defRPr>
            </a:defPPr>
          </a:lstStyle>
          <a:p xmlns:a="http://schemas.openxmlformats.org/drawingml/2006/main">
            <a:pPr>
              <a:buNone/>
              <a:defRPr sz="2400" b="1">
                <a:solidFill>
                  <a:srgbClr val="FFFFFF"/>
                </a:solidFill>
                <a:latin typeface="Sora"/>
                <a:ea typeface="Sora"/>
                <a:cs typeface="Sora"/>
              </a:defRPr>
            </a:pPr>
            <a:r>
              <a:rPr sz="2400" b="1">
                <a:solidFill>
                  <a:srgbClr val="FFFFFF"/>
                </a:solidFill>
                <a:latin typeface="Sora"/>
                <a:ea typeface="Sora"/>
                <a:cs typeface="Sora"/>
              </a:rPr>
              <a:t>Patient Profile</a:t>
            </a:r>
          </a:p>
        </p:txBody>
      </p:sp>
      <p:sp>
        <p:nvSpPr>
          <p:cNvPr id="11" name="">
            <a:extLst xmlns:a="http://schemas.openxmlformats.org/drawingml/2006/main">
              <a:ext uri="{FF2B5EF4-FFF2-40B4-BE49-F238E27FC236}">
                <a16:creationId xmlns:a16="http://schemas.microsoft.com/office/drawing/2014/main" id="{AA0C49FA-8DFF-4DDD-8877-F97E4BE4FE81}"/>
              </a:ext>
            </a:extLst>
          </p:cNvPr>
          <p:cNvSpPr>
            <a:spLocks xmlns:a="http://schemas.openxmlformats.org/drawingml/2006/main" noGrp="1"/>
          </p:cNvSpPr>
          <p:nvPr/>
        </p:nvSpPr>
        <p:spPr>
          <a:xfrm xmlns:a="http://schemas.openxmlformats.org/drawingml/2006/main">
            <a:off x="9458325"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3D3D3D"/>
                </a:solidFill>
                <a:latin typeface="Public Sans"/>
                <a:ea typeface="Public Sans"/>
                <a:cs typeface="Public Sans"/>
              </a:defRPr>
            </a:defPPr>
          </a:lstStyle>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Candidates for home-based, hands-free ultrasound therapy.</a:t>
            </a:r>
          </a:p>
        </p:txBody>
      </p:sp>
    </p:spTree>
    <p:extLst>
      <p:ext uri="{BB962C8B-B14F-4D97-AF65-F5344CB8AC3E}">
        <p14:creationId xmlns:p14="http://schemas.microsoft.com/office/powerpoint/2010/main" val="174087767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04CFA9A0-8784-4724-9FE4-41E209B9101F}"/>
              </a:ext>
            </a:extLst>
          </p:cNvPr>
          <p:cNvPicPr>
            <a:picLocks xmlns:a="http://schemas.openxmlformats.org/drawingml/2006/main" noChangeAspect="1"/>
          </p:cNvPicPr>
          <p:nvPr/>
        </p:nvPicPr>
        <p:blipFill>
          <a:blip xmlns:r="http://schemas.openxmlformats.org/officeDocument/2006/relationships" xmlns:a="http://schemas.openxmlformats.org/drawingml/2006/main" r:embed="Rd9ebf6656ac243a9"/>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61532764-D336-4D53-8DBE-BF1EA1EE5E5D}"/>
              </a:ext>
            </a:extLst>
          </p:cNvPr>
          <p:cNvPicPr>
            <a:picLocks xmlns:a="http://schemas.openxmlformats.org/drawingml/2006/main" noChangeAspect="1"/>
          </p:cNvPicPr>
          <p:nvPr/>
        </p:nvPicPr>
        <p:blipFill>
          <a:blip xmlns:r="http://schemas.openxmlformats.org/officeDocument/2006/relationships" xmlns:a="http://schemas.openxmlformats.org/drawingml/2006/main" r:embed="Rcad4d6b63973448a"/>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D22BECBB-1434-4F33-84EE-C3AAD2D85033}"/>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Wearable SAW vs Other Wearable DME</a:t>
            </a:r>
          </a:p>
        </p:txBody>
      </p:sp>
      <p:sp>
        <p:nvSpPr>
          <p:cNvPr id="4" name="">
            <a:extLst xmlns:a="http://schemas.openxmlformats.org/drawingml/2006/main">
              <a:ext uri="{FF2B5EF4-FFF2-40B4-BE49-F238E27FC236}">
                <a16:creationId xmlns:a16="http://schemas.microsoft.com/office/drawing/2014/main" id="{8E3809AD-247B-40F5-A393-707715D88E5C}"/>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PainShield stands out against alternative wearable ultrasound and TENS devices in both clinical efficacy and patient convenience.</a:t>
            </a:r>
          </a:p>
        </p:txBody>
      </p:sp>
      <p:sp>
        <p:nvSpPr>
          <p:cNvPr id="5" name="">
            <a:extLst xmlns:a="http://schemas.openxmlformats.org/drawingml/2006/main">
              <a:ext uri="{FF2B5EF4-FFF2-40B4-BE49-F238E27FC236}">
                <a16:creationId xmlns:a16="http://schemas.microsoft.com/office/drawing/2014/main" id="{A1B30762-79AC-4F34-B656-1A49A6901EF2}"/>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1239ED0D-FF97-476A-BF9C-87E9B6CFB890}"/>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C4D58512-E722-44C1-9EA5-4F1741369AE5}"/>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15</a:t>
            </a:r>
          </a:p>
        </p:txBody>
      </p:sp>
      <p:sp>
        <p:nvSpPr>
          <p:cNvPr id="8" name="">
            <a:extLst xmlns:a="http://schemas.openxmlformats.org/drawingml/2006/main">
              <a:ext uri="{FF2B5EF4-FFF2-40B4-BE49-F238E27FC236}">
                <a16:creationId xmlns:a16="http://schemas.microsoft.com/office/drawing/2014/main" id="{B286EC5F-C924-42BD-8AA7-802C8F6E07C8}"/>
              </a:ext>
            </a:extLst>
          </p:cNvPr>
          <p:cNvSpPr>
            <a:spLocks xmlns:a="http://schemas.openxmlformats.org/drawingml/2006/main" noGrp="1"/>
          </p:cNvSpPr>
          <p:nvPr/>
        </p:nvSpPr>
        <p:spPr>
          <a:xfrm xmlns:a="http://schemas.openxmlformats.org/drawingml/2006/main">
            <a:off x="857250"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475" b="1">
                <a:solidFill>
                  <a:srgbClr val="FFFFFF"/>
                </a:solidFill>
                <a:latin typeface="Sora"/>
                <a:ea typeface="Sora"/>
                <a:cs typeface="Sora"/>
              </a:defRPr>
            </a:defPPr>
          </a:lstStyle>
          <a:p xmlns:a="http://schemas.openxmlformats.org/drawingml/2006/main">
            <a:pPr>
              <a:buNone/>
              <a:defRPr sz="2475" b="1">
                <a:solidFill>
                  <a:srgbClr val="FFFFFF"/>
                </a:solidFill>
                <a:latin typeface="Sora"/>
                <a:ea typeface="Sora"/>
                <a:cs typeface="Sora"/>
              </a:defRPr>
            </a:pPr>
            <a:r>
              <a:rPr sz="2475" b="1">
                <a:solidFill>
                  <a:srgbClr val="FFFFFF"/>
                </a:solidFill>
                <a:latin typeface="Sora"/>
                <a:ea typeface="Sora"/>
                <a:cs typeface="Sora"/>
              </a:rPr>
              <a:t>Compared to High-MHz Ultrasound</a:t>
            </a:r>
          </a:p>
        </p:txBody>
      </p:sp>
      <p:sp>
        <p:nvSpPr>
          <p:cNvPr id="9" name="">
            <a:extLst xmlns:a="http://schemas.openxmlformats.org/drawingml/2006/main">
              <a:ext uri="{FF2B5EF4-FFF2-40B4-BE49-F238E27FC236}">
                <a16:creationId xmlns:a16="http://schemas.microsoft.com/office/drawing/2014/main" id="{A000C7A8-FE31-4084-BC06-6F35D360B529}"/>
              </a:ext>
            </a:extLst>
          </p:cNvPr>
          <p:cNvSpPr>
            <a:spLocks xmlns:a="http://schemas.openxmlformats.org/drawingml/2006/main" noGrp="1"/>
          </p:cNvSpPr>
          <p:nvPr/>
        </p:nvSpPr>
        <p:spPr>
          <a:xfrm xmlns:a="http://schemas.openxmlformats.org/drawingml/2006/main">
            <a:off x="933450"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Gel-free use improves protocol compliance</a:t>
            </a:r>
          </a:p>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Safe for overnight treatment, including during sleep</a:t>
            </a:r>
          </a:p>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Ease of use and a high safety profile encourage regular use</a:t>
            </a:r>
          </a:p>
        </p:txBody>
      </p:sp>
      <p:sp>
        <p:nvSpPr>
          <p:cNvPr id="10" name="">
            <a:extLst xmlns:a="http://schemas.openxmlformats.org/drawingml/2006/main">
              <a:ext uri="{FF2B5EF4-FFF2-40B4-BE49-F238E27FC236}">
                <a16:creationId xmlns:a16="http://schemas.microsoft.com/office/drawing/2014/main" id="{0554B28E-EAC0-4D66-BF5D-01369CCB6C0B}"/>
              </a:ext>
            </a:extLst>
          </p:cNvPr>
          <p:cNvSpPr>
            <a:spLocks xmlns:a="http://schemas.openxmlformats.org/drawingml/2006/main" noGrp="1"/>
          </p:cNvSpPr>
          <p:nvPr/>
        </p:nvSpPr>
        <p:spPr>
          <a:xfrm xmlns:a="http://schemas.openxmlformats.org/drawingml/2006/main">
            <a:off x="9382125"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475" b="1">
                <a:solidFill>
                  <a:srgbClr val="FFFFFF"/>
                </a:solidFill>
                <a:latin typeface="Sora"/>
                <a:ea typeface="Sora"/>
                <a:cs typeface="Sora"/>
              </a:defRPr>
            </a:defPPr>
          </a:lstStyle>
          <a:p xmlns:a="http://schemas.openxmlformats.org/drawingml/2006/main">
            <a:pPr>
              <a:buNone/>
              <a:defRPr sz="2475" b="1">
                <a:solidFill>
                  <a:srgbClr val="FFFFFF"/>
                </a:solidFill>
                <a:latin typeface="Sora"/>
                <a:ea typeface="Sora"/>
                <a:cs typeface="Sora"/>
              </a:defRPr>
            </a:pPr>
            <a:r>
              <a:rPr sz="2475" b="1">
                <a:solidFill>
                  <a:srgbClr val="FFFFFF"/>
                </a:solidFill>
                <a:latin typeface="Sora"/>
                <a:ea typeface="Sora"/>
                <a:cs typeface="Sora"/>
              </a:rPr>
              <a:t>Compared to TENS/E-stim</a:t>
            </a:r>
          </a:p>
        </p:txBody>
      </p:sp>
      <p:sp>
        <p:nvSpPr>
          <p:cNvPr id="11" name="">
            <a:extLst xmlns:a="http://schemas.openxmlformats.org/drawingml/2006/main">
              <a:ext uri="{FF2B5EF4-FFF2-40B4-BE49-F238E27FC236}">
                <a16:creationId xmlns:a16="http://schemas.microsoft.com/office/drawing/2014/main" id="{338A9AD8-C293-483B-AAF9-03FE16DDC6FF}"/>
              </a:ext>
            </a:extLst>
          </p:cNvPr>
          <p:cNvSpPr>
            <a:spLocks xmlns:a="http://schemas.openxmlformats.org/drawingml/2006/main" noGrp="1"/>
          </p:cNvSpPr>
          <p:nvPr/>
        </p:nvSpPr>
        <p:spPr>
          <a:xfrm xmlns:a="http://schemas.openxmlformats.org/drawingml/2006/main">
            <a:off x="9458325"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Restorative and neovascular effects in addition to pain relief</a:t>
            </a:r>
          </a:p>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No electric-shock sensation</a:t>
            </a:r>
          </a:p>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Pain reduction can continue beyond active use</a:t>
            </a:r>
          </a:p>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Simple placement and single-button operation</a:t>
            </a:r>
          </a:p>
        </p:txBody>
      </p:sp>
    </p:spTree>
    <p:extLst>
      <p:ext uri="{BB962C8B-B14F-4D97-AF65-F5344CB8AC3E}">
        <p14:creationId xmlns:p14="http://schemas.microsoft.com/office/powerpoint/2010/main" val="28827541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0F70E131-1731-4879-8C0D-00C432D49BCD}"/>
              </a:ext>
            </a:extLst>
          </p:cNvPr>
          <p:cNvPicPr>
            <a:picLocks xmlns:a="http://schemas.openxmlformats.org/drawingml/2006/main" noChangeAspect="1"/>
          </p:cNvPicPr>
          <p:nvPr/>
        </p:nvPicPr>
        <p:blipFill>
          <a:blip xmlns:r="http://schemas.openxmlformats.org/officeDocument/2006/relationships" xmlns:a="http://schemas.openxmlformats.org/drawingml/2006/main" r:embed="Ra95a55d112cb476d"/>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5A2033D4-BB12-4B1D-A881-0948D31A807B}"/>
              </a:ext>
            </a:extLst>
          </p:cNvPr>
          <p:cNvPicPr>
            <a:picLocks xmlns:a="http://schemas.openxmlformats.org/drawingml/2006/main" noChangeAspect="1"/>
          </p:cNvPicPr>
          <p:nvPr/>
        </p:nvPicPr>
        <p:blipFill>
          <a:blip xmlns:r="http://schemas.openxmlformats.org/officeDocument/2006/relationships" xmlns:a="http://schemas.openxmlformats.org/drawingml/2006/main" r:embed="R38d243ee80b144c8"/>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A96F51E8-2C49-4E2E-BE69-75337B5BEA97}"/>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PainShield Safety and Precautions</a:t>
            </a:r>
          </a:p>
        </p:txBody>
      </p:sp>
      <p:sp>
        <p:nvSpPr>
          <p:cNvPr id="4" name="">
            <a:extLst xmlns:a="http://schemas.openxmlformats.org/drawingml/2006/main">
              <a:ext uri="{FF2B5EF4-FFF2-40B4-BE49-F238E27FC236}">
                <a16:creationId xmlns:a16="http://schemas.microsoft.com/office/drawing/2014/main" id="{A17787A4-1D28-451E-8166-C5275E52D746}"/>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Current user manual guidance. The treating clinician determines suitability and use.</a:t>
            </a:r>
          </a:p>
        </p:txBody>
      </p:sp>
      <p:sp>
        <p:nvSpPr>
          <p:cNvPr id="5" name="">
            <a:extLst xmlns:a="http://schemas.openxmlformats.org/drawingml/2006/main">
              <a:ext uri="{FF2B5EF4-FFF2-40B4-BE49-F238E27FC236}">
                <a16:creationId xmlns:a16="http://schemas.microsoft.com/office/drawing/2014/main" id="{D3F2AAB2-5574-4E3E-AD7F-B3BF9C72619E}"/>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AEDD84A8-FA0D-4908-BC24-65BF9426251C}"/>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41109A21-DA9A-4F34-A417-3571FE17E12B}"/>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16</a:t>
            </a:r>
          </a:p>
        </p:txBody>
      </p:sp>
      <p:sp>
        <p:nvSpPr>
          <p:cNvPr id="8" name="">
            <a:extLst xmlns:a="http://schemas.openxmlformats.org/drawingml/2006/main">
              <a:ext uri="{FF2B5EF4-FFF2-40B4-BE49-F238E27FC236}">
                <a16:creationId xmlns:a16="http://schemas.microsoft.com/office/drawing/2014/main" id="{5C94B957-C689-4908-80D2-3EC80531C73D}"/>
              </a:ext>
            </a:extLst>
          </p:cNvPr>
          <p:cNvSpPr>
            <a:spLocks xmlns:a="http://schemas.openxmlformats.org/drawingml/2006/main" noGrp="1"/>
          </p:cNvSpPr>
          <p:nvPr/>
        </p:nvSpPr>
        <p:spPr>
          <a:xfrm xmlns:a="http://schemas.openxmlformats.org/drawingml/2006/main">
            <a:off x="857250"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950" b="1">
                <a:solidFill>
                  <a:srgbClr val="FFFFFF"/>
                </a:solidFill>
                <a:latin typeface="Sora"/>
                <a:ea typeface="Sora"/>
                <a:cs typeface="Sora"/>
              </a:defRPr>
            </a:defPPr>
          </a:lstStyle>
          <a:p xmlns:a="http://schemas.openxmlformats.org/drawingml/2006/main">
            <a:pPr>
              <a:buNone/>
              <a:defRPr sz="1950" b="1">
                <a:solidFill>
                  <a:srgbClr val="FFFFFF"/>
                </a:solidFill>
                <a:latin typeface="Sora"/>
                <a:ea typeface="Sora"/>
                <a:cs typeface="Sora"/>
              </a:defRPr>
            </a:pPr>
            <a:r>
              <a:rPr sz="1950" b="1">
                <a:solidFill>
                  <a:srgbClr val="FFFFFF"/>
                </a:solidFill>
                <a:latin typeface="Sora"/>
                <a:ea typeface="Sora"/>
                <a:cs typeface="Sora"/>
              </a:rPr>
              <a:t>Contraindications</a:t>
            </a:r>
          </a:p>
        </p:txBody>
      </p:sp>
      <p:sp>
        <p:nvSpPr>
          <p:cNvPr id="9" name="">
            <a:extLst xmlns:a="http://schemas.openxmlformats.org/drawingml/2006/main">
              <a:ext uri="{FF2B5EF4-FFF2-40B4-BE49-F238E27FC236}">
                <a16:creationId xmlns:a16="http://schemas.microsoft.com/office/drawing/2014/main" id="{E0C90D11-AC25-44D4-823B-A4DC3D8B567E}"/>
              </a:ext>
            </a:extLst>
          </p:cNvPr>
          <p:cNvSpPr>
            <a:spLocks xmlns:a="http://schemas.openxmlformats.org/drawingml/2006/main" noGrp="1"/>
          </p:cNvSpPr>
          <p:nvPr/>
        </p:nvSpPr>
        <p:spPr>
          <a:xfrm xmlns:a="http://schemas.openxmlformats.org/drawingml/2006/main">
            <a:off x="933450" y="4838700"/>
            <a:ext cx="7896225" cy="487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3D3D3D"/>
                </a:solidFill>
                <a:latin typeface="Public Sans"/>
                <a:ea typeface="Public Sans"/>
                <a:cs typeface="Public Sans"/>
              </a:defRPr>
            </a:defPPr>
          </a:lstStyle>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Do not use in these areas or situations:</a:t>
            </a:r>
          </a:p>
          <a:p xmlns:a="http://schemas.openxmlformats.org/drawingml/2006/main">
            <a:pPr>
              <a:buNone/>
              <a:defRPr sz="1800" b="0">
                <a:solidFill>
                  <a:srgbClr val="3D3D3D"/>
                </a:solidFill>
                <a:latin typeface="Public Sans"/>
                <a:ea typeface="Public Sans"/>
                <a:cs typeface="Public Sans"/>
              </a:defRPr>
            </a:pP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Cancer and bone metastases in the treatment area</a:t>
            </a:r>
          </a:p>
          <a:p xmlns:a="http://schemas.openxmlformats.org/drawingml/2006/main">
            <a:pPr>
              <a:buNone/>
              <a:defRPr sz="1800" b="0">
                <a:solidFill>
                  <a:srgbClr val="3D3D3D"/>
                </a:solidFill>
                <a:latin typeface="Public Sans"/>
                <a:ea typeface="Public Sans"/>
                <a:cs typeface="Public Sans"/>
              </a:defRPr>
            </a:pP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Directly on the eye or over an open wound</a:t>
            </a:r>
          </a:p>
          <a:p xmlns:a="http://schemas.openxmlformats.org/drawingml/2006/main">
            <a:pPr>
              <a:buNone/>
              <a:defRPr sz="1800" b="0">
                <a:solidFill>
                  <a:srgbClr val="3D3D3D"/>
                </a:solidFill>
                <a:latin typeface="Public Sans"/>
                <a:ea typeface="Public Sans"/>
                <a:cs typeface="Public Sans"/>
              </a:defRPr>
            </a:pP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Directly over ischemic tissue in people with vascular disease</a:t>
            </a:r>
          </a:p>
          <a:p xmlns:a="http://schemas.openxmlformats.org/drawingml/2006/main">
            <a:pPr>
              <a:buNone/>
              <a:defRPr sz="1800" b="0">
                <a:solidFill>
                  <a:srgbClr val="3D3D3D"/>
                </a:solidFill>
                <a:latin typeface="Public Sans"/>
                <a:ea typeface="Public Sans"/>
                <a:cs typeface="Public Sans"/>
              </a:defRPr>
            </a:pP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Over the uterus during pregnancy</a:t>
            </a:r>
          </a:p>
          <a:p xmlns:a="http://schemas.openxmlformats.org/drawingml/2006/main">
            <a:pPr>
              <a:buNone/>
              <a:defRPr sz="1800" b="0">
                <a:solidFill>
                  <a:srgbClr val="3D3D3D"/>
                </a:solidFill>
                <a:latin typeface="Public Sans"/>
                <a:ea typeface="Public Sans"/>
                <a:cs typeface="Public Sans"/>
              </a:defRPr>
            </a:pP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Over bone growth centers before growth is complete</a:t>
            </a:r>
          </a:p>
        </p:txBody>
      </p:sp>
      <p:sp>
        <p:nvSpPr>
          <p:cNvPr id="10" name="">
            <a:extLst xmlns:a="http://schemas.openxmlformats.org/drawingml/2006/main">
              <a:ext uri="{FF2B5EF4-FFF2-40B4-BE49-F238E27FC236}">
                <a16:creationId xmlns:a16="http://schemas.microsoft.com/office/drawing/2014/main" id="{A6FBD512-E5EE-49E1-A409-CA057AD2BEDA}"/>
              </a:ext>
            </a:extLst>
          </p:cNvPr>
          <p:cNvSpPr>
            <a:spLocks xmlns:a="http://schemas.openxmlformats.org/drawingml/2006/main" noGrp="1"/>
          </p:cNvSpPr>
          <p:nvPr/>
        </p:nvSpPr>
        <p:spPr>
          <a:xfrm xmlns:a="http://schemas.openxmlformats.org/drawingml/2006/main">
            <a:off x="9382125"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950" b="1">
                <a:solidFill>
                  <a:srgbClr val="FFFFFF"/>
                </a:solidFill>
                <a:latin typeface="Sora"/>
                <a:ea typeface="Sora"/>
                <a:cs typeface="Sora"/>
              </a:defRPr>
            </a:defPPr>
          </a:lstStyle>
          <a:p xmlns:a="http://schemas.openxmlformats.org/drawingml/2006/main">
            <a:pPr>
              <a:buNone/>
              <a:defRPr sz="1950" b="1">
                <a:solidFill>
                  <a:srgbClr val="FFFFFF"/>
                </a:solidFill>
                <a:latin typeface="Sora"/>
                <a:ea typeface="Sora"/>
                <a:cs typeface="Sora"/>
              </a:defRPr>
            </a:pPr>
            <a:r>
              <a:rPr sz="1950" b="1">
                <a:solidFill>
                  <a:srgbClr val="FFFFFF"/>
                </a:solidFill>
                <a:latin typeface="Sora"/>
                <a:ea typeface="Sora"/>
                <a:cs typeface="Sora"/>
              </a:rPr>
              <a:t>Precautions and Other Devices</a:t>
            </a:r>
          </a:p>
        </p:txBody>
      </p:sp>
      <p:sp>
        <p:nvSpPr>
          <p:cNvPr id="11" name="">
            <a:extLst xmlns:a="http://schemas.openxmlformats.org/drawingml/2006/main">
              <a:ext uri="{FF2B5EF4-FFF2-40B4-BE49-F238E27FC236}">
                <a16:creationId xmlns:a16="http://schemas.microsoft.com/office/drawing/2014/main" id="{4508D1E5-9516-481D-A8C9-55C1B3C5F101}"/>
              </a:ext>
            </a:extLst>
          </p:cNvPr>
          <p:cNvSpPr>
            <a:spLocks xmlns:a="http://schemas.openxmlformats.org/drawingml/2006/main" noGrp="1"/>
          </p:cNvSpPr>
          <p:nvPr/>
        </p:nvSpPr>
        <p:spPr>
          <a:xfrm xmlns:a="http://schemas.openxmlformats.org/drawingml/2006/main">
            <a:off x="9458325" y="4838700"/>
            <a:ext cx="7896225" cy="487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3D3D3D"/>
                </a:solidFill>
                <a:latin typeface="Public Sans"/>
                <a:ea typeface="Public Sans"/>
                <a:cs typeface="Public Sans"/>
              </a:defRPr>
            </a:defPPr>
          </a:lstStyle>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Use caution after a laminectomy involving major tissue removal, in people prone to bleeding, and over anesthetized areas of impaired skin.</a:t>
            </a:r>
          </a:p>
          <a:p xmlns:a="http://schemas.openxmlformats.org/drawingml/2006/main">
            <a:pPr>
              <a:buNone/>
              <a:defRPr sz="1800" b="0">
                <a:solidFill>
                  <a:srgbClr val="3D3D3D"/>
                </a:solidFill>
                <a:latin typeface="Public Sans"/>
                <a:ea typeface="Public Sans"/>
                <a:cs typeface="Public Sans"/>
              </a:defRPr>
            </a:pP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For adults age 22 and older.</a:t>
            </a:r>
          </a:p>
          <a:p xmlns:a="http://schemas.openxmlformats.org/drawingml/2006/main">
            <a:pPr>
              <a:buNone/>
              <a:defRPr sz="1800" b="0">
                <a:solidFill>
                  <a:srgbClr val="3D3D3D"/>
                </a:solidFill>
                <a:latin typeface="Public Sans"/>
                <a:ea typeface="Public Sans"/>
                <a:cs typeface="Public Sans"/>
              </a:defRPr>
            </a:pP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Safety and effectiveness have not been established in patients treated with pacemakers, electrical stimulators, radiofrequency generators, surgical meshes, IUDs or other surgical implants.</a:t>
            </a:r>
          </a:p>
          <a:p xmlns:a="http://schemas.openxmlformats.org/drawingml/2006/main">
            <a:pPr>
              <a:buNone/>
              <a:defRPr sz="1800" b="0">
                <a:solidFill>
                  <a:srgbClr val="3D3D3D"/>
                </a:solidFill>
                <a:latin typeface="Public Sans"/>
                <a:ea typeface="Public Sans"/>
                <a:cs typeface="Public Sans"/>
              </a:defRPr>
            </a:pPr>
          </a:p>
          <a:p xmlns:a="http://schemas.openxmlformats.org/drawingml/2006/main">
            <a:pPr>
              <a:buNone/>
              <a:defRPr sz="1800" b="0">
                <a:solidFill>
                  <a:srgbClr val="3D3D3D"/>
                </a:solidFill>
                <a:latin typeface="Public Sans"/>
                <a:ea typeface="Public Sans"/>
                <a:cs typeface="Public Sans"/>
              </a:defRPr>
            </a:pPr>
            <a:r>
              <a:rPr sz="1800" b="0">
                <a:solidFill>
                  <a:srgbClr val="3D3D3D"/>
                </a:solidFill>
                <a:latin typeface="Public Sans"/>
                <a:ea typeface="Public Sans"/>
                <a:cs typeface="Public Sans"/>
              </a:rPr>
              <a:t>Review the full manual and follow clinician guidance.</a:t>
            </a:r>
          </a:p>
        </p:txBody>
      </p:sp>
    </p:spTree>
    <p:extLst>
      <p:ext uri="{BB962C8B-B14F-4D97-AF65-F5344CB8AC3E}">
        <p14:creationId xmlns:p14="http://schemas.microsoft.com/office/powerpoint/2010/main" val="1010686005"/>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68BFF7AE-E4E0-4CDF-B3C6-4B31073332B1}"/>
              </a:ext>
            </a:extLst>
          </p:cNvPr>
          <p:cNvPicPr>
            <a:picLocks xmlns:a="http://schemas.openxmlformats.org/drawingml/2006/main" noChangeAspect="1"/>
          </p:cNvPicPr>
          <p:nvPr/>
        </p:nvPicPr>
        <p:blipFill>
          <a:blip xmlns:r="http://schemas.openxmlformats.org/officeDocument/2006/relationships" xmlns:a="http://schemas.openxmlformats.org/drawingml/2006/main" r:embed="Rc9947f0e97fe4193"/>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EC62FC6F-CB63-4141-89F6-565DDE8CE24F}"/>
              </a:ext>
            </a:extLst>
          </p:cNvPr>
          <p:cNvPicPr>
            <a:picLocks xmlns:a="http://schemas.openxmlformats.org/drawingml/2006/main" noChangeAspect="1"/>
          </p:cNvPicPr>
          <p:nvPr/>
        </p:nvPicPr>
        <p:blipFill>
          <a:blip xmlns:r="http://schemas.openxmlformats.org/officeDocument/2006/relationships" xmlns:a="http://schemas.openxmlformats.org/drawingml/2006/main" r:embed="Rb17d51875a494ed3"/>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C88CF5DF-F0DB-484F-B896-91710DC0E184}"/>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How to Use PainShield</a:t>
            </a:r>
          </a:p>
        </p:txBody>
      </p:sp>
      <p:sp>
        <p:nvSpPr>
          <p:cNvPr id="4" name="">
            <a:extLst xmlns:a="http://schemas.openxmlformats.org/drawingml/2006/main">
              <a:ext uri="{FF2B5EF4-FFF2-40B4-BE49-F238E27FC236}">
                <a16:creationId xmlns:a16="http://schemas.microsoft.com/office/drawing/2014/main" id="{41ACCBE1-F894-46E7-BA2C-34BEF0304467}"/>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Four steps for starting therapy at home</a:t>
            </a:r>
          </a:p>
        </p:txBody>
      </p:sp>
      <p:sp>
        <p:nvSpPr>
          <p:cNvPr id="5" name="">
            <a:extLst xmlns:a="http://schemas.openxmlformats.org/drawingml/2006/main">
              <a:ext uri="{FF2B5EF4-FFF2-40B4-BE49-F238E27FC236}">
                <a16:creationId xmlns:a16="http://schemas.microsoft.com/office/drawing/2014/main" id="{79D0F9E1-732A-4C5A-8A0E-53F7B3246AB7}"/>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A9982F01-504A-4DBF-8A6C-5EB224637C0D}"/>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5D1A9CFB-8B40-49B5-8DE7-C276D5966EF2}"/>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17</a:t>
            </a:r>
          </a:p>
        </p:txBody>
      </p:sp>
      <p:pic>
        <p:nvPicPr>
          <p:cNvPr id="8" name="">
            <a:extLst xmlns:a="http://schemas.openxmlformats.org/drawingml/2006/main">
              <a:ext uri="{FF2B5EF4-FFF2-40B4-BE49-F238E27FC236}">
                <a16:creationId xmlns:a16="http://schemas.microsoft.com/office/drawing/2014/main" id="{6BFD7C7F-D7BF-4390-933F-5052B933E28C}"/>
              </a:ext>
            </a:extLst>
          </p:cNvPr>
          <p:cNvPicPr>
            <a:picLocks xmlns:a="http://schemas.openxmlformats.org/drawingml/2006/main" noChangeAspect="1"/>
          </p:cNvPicPr>
          <p:nvPr/>
        </p:nvPicPr>
        <p:blipFill>
          <a:blip xmlns:r="http://schemas.openxmlformats.org/officeDocument/2006/relationships" xmlns:a="http://schemas.openxmlformats.org/drawingml/2006/main" r:embed="Rc1f6d84a03eb44e4"/>
          <a:stretch xmlns:a="http://schemas.openxmlformats.org/drawingml/2006/main"/>
        </p:blipFill>
        <p:spPr>
          <a:xfrm xmlns:a="http://schemas.openxmlformats.org/drawingml/2006/main">
            <a:off x="1500188" y="3714750"/>
            <a:ext cx="2333625" cy="2333625"/>
          </a:xfrm>
          <a:prstGeom xmlns:a="http://schemas.openxmlformats.org/drawingml/2006/main" prst="roundRect">
            <a:avLst>
              <a:gd name="adj" fmla="val 8163"/>
            </a:avLst>
          </a:prstGeom>
        </p:spPr>
      </p:pic>
      <p:sp>
        <p:nvSpPr>
          <p:cNvPr id="9" name="">
            <a:extLst xmlns:a="http://schemas.openxmlformats.org/drawingml/2006/main">
              <a:ext uri="{FF2B5EF4-FFF2-40B4-BE49-F238E27FC236}">
                <a16:creationId xmlns:a16="http://schemas.microsoft.com/office/drawing/2014/main" id="{EBAE2B6F-E2A6-4097-9065-A51CD8CBAD70}"/>
              </a:ext>
            </a:extLst>
          </p:cNvPr>
          <p:cNvSpPr>
            <a:spLocks xmlns:a="http://schemas.openxmlformats.org/drawingml/2006/main" noGrp="1"/>
          </p:cNvSpPr>
          <p:nvPr/>
        </p:nvSpPr>
        <p:spPr>
          <a:xfrm xmlns:a="http://schemas.openxmlformats.org/drawingml/2006/main">
            <a:off x="857250" y="6477000"/>
            <a:ext cx="3619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Verify Candidacy</a:t>
            </a:r>
          </a:p>
        </p:txBody>
      </p:sp>
      <p:sp>
        <p:nvSpPr>
          <p:cNvPr id="10" name="">
            <a:extLst xmlns:a="http://schemas.openxmlformats.org/drawingml/2006/main">
              <a:ext uri="{FF2B5EF4-FFF2-40B4-BE49-F238E27FC236}">
                <a16:creationId xmlns:a16="http://schemas.microsoft.com/office/drawing/2014/main" id="{23B2AE87-FC5A-4F0E-AEF0-2C66264D9BF8}"/>
              </a:ext>
            </a:extLst>
          </p:cNvPr>
          <p:cNvSpPr>
            <a:spLocks xmlns:a="http://schemas.openxmlformats.org/drawingml/2006/main" noGrp="1"/>
          </p:cNvSpPr>
          <p:nvPr/>
        </p:nvSpPr>
        <p:spPr>
          <a:xfrm xmlns:a="http://schemas.openxmlformats.org/drawingml/2006/main">
            <a:off x="857250" y="7524750"/>
            <a:ext cx="3619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Confirm the patient is a suitable candidate for wearable ultrasound therapy.</a:t>
            </a:r>
          </a:p>
        </p:txBody>
      </p:sp>
      <p:pic>
        <p:nvPicPr>
          <p:cNvPr id="11" name="">
            <a:extLst xmlns:a="http://schemas.openxmlformats.org/drawingml/2006/main">
              <a:ext uri="{FF2B5EF4-FFF2-40B4-BE49-F238E27FC236}">
                <a16:creationId xmlns:a16="http://schemas.microsoft.com/office/drawing/2014/main" id="{ADBBBE52-23AF-4B4B-B856-0CF014029E6B}"/>
              </a:ext>
            </a:extLst>
          </p:cNvPr>
          <p:cNvPicPr>
            <a:picLocks xmlns:a="http://schemas.openxmlformats.org/drawingml/2006/main" noChangeAspect="1"/>
          </p:cNvPicPr>
          <p:nvPr/>
        </p:nvPicPr>
        <p:blipFill>
          <a:blip xmlns:r="http://schemas.openxmlformats.org/officeDocument/2006/relationships" xmlns:a="http://schemas.openxmlformats.org/drawingml/2006/main" r:embed="R919fcd57ba814cd0"/>
          <a:stretch xmlns:a="http://schemas.openxmlformats.org/drawingml/2006/main"/>
        </p:blipFill>
        <p:spPr>
          <a:xfrm xmlns:a="http://schemas.openxmlformats.org/drawingml/2006/main">
            <a:off x="5691188" y="3714750"/>
            <a:ext cx="2333625" cy="2333625"/>
          </a:xfrm>
          <a:prstGeom xmlns:a="http://schemas.openxmlformats.org/drawingml/2006/main" prst="roundRect">
            <a:avLst>
              <a:gd name="adj" fmla="val 8163"/>
            </a:avLst>
          </a:prstGeom>
        </p:spPr>
      </p:pic>
      <p:sp>
        <p:nvSpPr>
          <p:cNvPr id="12" name="">
            <a:extLst xmlns:a="http://schemas.openxmlformats.org/drawingml/2006/main">
              <a:ext uri="{FF2B5EF4-FFF2-40B4-BE49-F238E27FC236}">
                <a16:creationId xmlns:a16="http://schemas.microsoft.com/office/drawing/2014/main" id="{45C3AC48-13FA-4128-A08F-01B5633EA6A6}"/>
              </a:ext>
            </a:extLst>
          </p:cNvPr>
          <p:cNvSpPr>
            <a:spLocks xmlns:a="http://schemas.openxmlformats.org/drawingml/2006/main" noGrp="1"/>
          </p:cNvSpPr>
          <p:nvPr/>
        </p:nvSpPr>
        <p:spPr>
          <a:xfrm xmlns:a="http://schemas.openxmlformats.org/drawingml/2006/main">
            <a:off x="5048250" y="6477000"/>
            <a:ext cx="3619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Apply Patch</a:t>
            </a:r>
          </a:p>
        </p:txBody>
      </p:sp>
      <p:sp>
        <p:nvSpPr>
          <p:cNvPr id="13" name="">
            <a:extLst xmlns:a="http://schemas.openxmlformats.org/drawingml/2006/main">
              <a:ext uri="{FF2B5EF4-FFF2-40B4-BE49-F238E27FC236}">
                <a16:creationId xmlns:a16="http://schemas.microsoft.com/office/drawing/2014/main" id="{4935933C-122C-4AA2-A904-866942F7F25E}"/>
              </a:ext>
            </a:extLst>
          </p:cNvPr>
          <p:cNvSpPr>
            <a:spLocks xmlns:a="http://schemas.openxmlformats.org/drawingml/2006/main" noGrp="1"/>
          </p:cNvSpPr>
          <p:nvPr/>
        </p:nvSpPr>
        <p:spPr>
          <a:xfrm xmlns:a="http://schemas.openxmlformats.org/drawingml/2006/main">
            <a:off x="5048250" y="7524750"/>
            <a:ext cx="3619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Apply the gel-free SAW patch to the treatment site. Secure it with the supplied adhesive patches, medical tape or an elastic wrap.</a:t>
            </a:r>
          </a:p>
        </p:txBody>
      </p:sp>
      <p:pic>
        <p:nvPicPr>
          <p:cNvPr id="14" name="">
            <a:extLst xmlns:a="http://schemas.openxmlformats.org/drawingml/2006/main">
              <a:ext uri="{FF2B5EF4-FFF2-40B4-BE49-F238E27FC236}">
                <a16:creationId xmlns:a16="http://schemas.microsoft.com/office/drawing/2014/main" id="{47F45738-87A4-43B3-A172-2B1366668B2C}"/>
              </a:ext>
            </a:extLst>
          </p:cNvPr>
          <p:cNvPicPr>
            <a:picLocks xmlns:a="http://schemas.openxmlformats.org/drawingml/2006/main" noChangeAspect="1"/>
          </p:cNvPicPr>
          <p:nvPr/>
        </p:nvPicPr>
        <p:blipFill>
          <a:blip xmlns:r="http://schemas.openxmlformats.org/officeDocument/2006/relationships" xmlns:a="http://schemas.openxmlformats.org/drawingml/2006/main" r:embed="R0404e655c8504ef8"/>
          <a:stretch xmlns:a="http://schemas.openxmlformats.org/drawingml/2006/main"/>
        </p:blipFill>
        <p:spPr>
          <a:xfrm xmlns:a="http://schemas.openxmlformats.org/drawingml/2006/main">
            <a:off x="9882188" y="3714750"/>
            <a:ext cx="2333625" cy="2333625"/>
          </a:xfrm>
          <a:prstGeom xmlns:a="http://schemas.openxmlformats.org/drawingml/2006/main" prst="roundRect">
            <a:avLst>
              <a:gd name="adj" fmla="val 8163"/>
            </a:avLst>
          </a:prstGeom>
        </p:spPr>
      </p:pic>
      <p:sp>
        <p:nvSpPr>
          <p:cNvPr id="15" name="">
            <a:extLst xmlns:a="http://schemas.openxmlformats.org/drawingml/2006/main">
              <a:ext uri="{FF2B5EF4-FFF2-40B4-BE49-F238E27FC236}">
                <a16:creationId xmlns:a16="http://schemas.microsoft.com/office/drawing/2014/main" id="{5E8C0B84-B5BD-4B37-8B68-FFC9442C431D}"/>
              </a:ext>
            </a:extLst>
          </p:cNvPr>
          <p:cNvSpPr>
            <a:spLocks xmlns:a="http://schemas.openxmlformats.org/drawingml/2006/main" noGrp="1"/>
          </p:cNvSpPr>
          <p:nvPr/>
        </p:nvSpPr>
        <p:spPr>
          <a:xfrm xmlns:a="http://schemas.openxmlformats.org/drawingml/2006/main">
            <a:off x="9239250" y="6477000"/>
            <a:ext cx="3619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Connect Driver</a:t>
            </a:r>
          </a:p>
        </p:txBody>
      </p:sp>
      <p:sp>
        <p:nvSpPr>
          <p:cNvPr id="16" name="">
            <a:extLst xmlns:a="http://schemas.openxmlformats.org/drawingml/2006/main">
              <a:ext uri="{FF2B5EF4-FFF2-40B4-BE49-F238E27FC236}">
                <a16:creationId xmlns:a16="http://schemas.microsoft.com/office/drawing/2014/main" id="{EAF5AF3F-BD9C-45AF-AB1E-0D9D068FA0CB}"/>
              </a:ext>
            </a:extLst>
          </p:cNvPr>
          <p:cNvSpPr>
            <a:spLocks xmlns:a="http://schemas.openxmlformats.org/drawingml/2006/main" noGrp="1"/>
          </p:cNvSpPr>
          <p:nvPr/>
        </p:nvSpPr>
        <p:spPr>
          <a:xfrm xmlns:a="http://schemas.openxmlformats.org/drawingml/2006/main">
            <a:off x="9239250" y="7524750"/>
            <a:ext cx="3619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Connect the SAW patch to the driver unit and secure the connection.</a:t>
            </a:r>
          </a:p>
        </p:txBody>
      </p:sp>
      <p:pic>
        <p:nvPicPr>
          <p:cNvPr id="17" name="">
            <a:extLst xmlns:a="http://schemas.openxmlformats.org/drawingml/2006/main">
              <a:ext uri="{FF2B5EF4-FFF2-40B4-BE49-F238E27FC236}">
                <a16:creationId xmlns:a16="http://schemas.microsoft.com/office/drawing/2014/main" id="{CBCD05AA-3708-4446-AA6B-F6B7F3E4F1AF}"/>
              </a:ext>
            </a:extLst>
          </p:cNvPr>
          <p:cNvPicPr>
            <a:picLocks xmlns:a="http://schemas.openxmlformats.org/drawingml/2006/main" noChangeAspect="1"/>
          </p:cNvPicPr>
          <p:nvPr/>
        </p:nvPicPr>
        <p:blipFill>
          <a:blip xmlns:r="http://schemas.openxmlformats.org/officeDocument/2006/relationships" xmlns:a="http://schemas.openxmlformats.org/drawingml/2006/main" r:embed="R3e6966bdf5024634"/>
          <a:stretch xmlns:a="http://schemas.openxmlformats.org/drawingml/2006/main"/>
        </p:blipFill>
        <p:spPr>
          <a:xfrm xmlns:a="http://schemas.openxmlformats.org/drawingml/2006/main">
            <a:off x="14073188" y="3714750"/>
            <a:ext cx="2333625" cy="2333625"/>
          </a:xfrm>
          <a:prstGeom xmlns:a="http://schemas.openxmlformats.org/drawingml/2006/main" prst="roundRect">
            <a:avLst>
              <a:gd name="adj" fmla="val 8163"/>
            </a:avLst>
          </a:prstGeom>
        </p:spPr>
      </p:pic>
      <p:sp>
        <p:nvSpPr>
          <p:cNvPr id="18" name="">
            <a:extLst xmlns:a="http://schemas.openxmlformats.org/drawingml/2006/main">
              <a:ext uri="{FF2B5EF4-FFF2-40B4-BE49-F238E27FC236}">
                <a16:creationId xmlns:a16="http://schemas.microsoft.com/office/drawing/2014/main" id="{31645752-9898-4048-BB91-FABE8A3C00F1}"/>
              </a:ext>
            </a:extLst>
          </p:cNvPr>
          <p:cNvSpPr>
            <a:spLocks xmlns:a="http://schemas.openxmlformats.org/drawingml/2006/main" noGrp="1"/>
          </p:cNvSpPr>
          <p:nvPr/>
        </p:nvSpPr>
        <p:spPr>
          <a:xfrm xmlns:a="http://schemas.openxmlformats.org/drawingml/2006/main">
            <a:off x="13430250" y="6477000"/>
            <a:ext cx="3619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Start Cycles</a:t>
            </a:r>
          </a:p>
        </p:txBody>
      </p:sp>
      <p:sp>
        <p:nvSpPr>
          <p:cNvPr id="19" name="">
            <a:extLst xmlns:a="http://schemas.openxmlformats.org/drawingml/2006/main">
              <a:ext uri="{FF2B5EF4-FFF2-40B4-BE49-F238E27FC236}">
                <a16:creationId xmlns:a16="http://schemas.microsoft.com/office/drawing/2014/main" id="{1B8765BF-E98B-4F8E-AFCA-0FE083F66BDE}"/>
              </a:ext>
            </a:extLst>
          </p:cNvPr>
          <p:cNvSpPr>
            <a:spLocks xmlns:a="http://schemas.openxmlformats.org/drawingml/2006/main" noGrp="1"/>
          </p:cNvSpPr>
          <p:nvPr/>
        </p:nvSpPr>
        <p:spPr>
          <a:xfrm xmlns:a="http://schemas.openxmlformats.org/drawingml/2006/main">
            <a:off x="13430250" y="7524750"/>
            <a:ext cx="3619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3D3D3D"/>
                </a:solidFill>
                <a:latin typeface="Public Sans"/>
                <a:ea typeface="Public Sans"/>
                <a:cs typeface="Public Sans"/>
              </a:defRPr>
            </a:defPPr>
          </a:lstStyle>
          <a:p xmlns:a="http://schemas.openxmlformats.org/drawingml/2006/main">
            <a:pPr>
              <a:buNone/>
              <a:defRPr sz="2175" b="0">
                <a:solidFill>
                  <a:srgbClr val="3D3D3D"/>
                </a:solidFill>
                <a:latin typeface="Public Sans"/>
                <a:ea typeface="Public Sans"/>
                <a:cs typeface="Public Sans"/>
              </a:defRPr>
            </a:pPr>
            <a:r>
              <a:rPr sz="2175" b="0">
                <a:solidFill>
                  <a:srgbClr val="3D3D3D"/>
                </a:solidFill>
                <a:latin typeface="Public Sans"/>
                <a:ea typeface="Public Sans"/>
                <a:cs typeface="Public Sans"/>
              </a:rPr>
              <a:t>Start automated 30-minute active/passive cycles with a single button, for up to 6.5 hours per charge.</a:t>
            </a:r>
          </a:p>
        </p:txBody>
      </p:sp>
    </p:spTree>
    <p:extLst>
      <p:ext uri="{BB962C8B-B14F-4D97-AF65-F5344CB8AC3E}">
        <p14:creationId xmlns:p14="http://schemas.microsoft.com/office/powerpoint/2010/main" val="125495912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A89DC1A6-6BD7-4EA9-914F-C92F5E423632}"/>
              </a:ext>
            </a:extLst>
          </p:cNvPr>
          <p:cNvPicPr>
            <a:picLocks xmlns:a="http://schemas.openxmlformats.org/drawingml/2006/main" noChangeAspect="1"/>
          </p:cNvPicPr>
          <p:nvPr/>
        </p:nvPicPr>
        <p:blipFill>
          <a:blip xmlns:r="http://schemas.openxmlformats.org/officeDocument/2006/relationships" xmlns:a="http://schemas.openxmlformats.org/drawingml/2006/main" r:embed="R5605130d718e470c"/>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8B5BCF6E-4FBF-4154-9BDF-8CBF6CC39D87}"/>
              </a:ext>
            </a:extLst>
          </p:cNvPr>
          <p:cNvPicPr>
            <a:picLocks xmlns:a="http://schemas.openxmlformats.org/drawingml/2006/main" noChangeAspect="1"/>
          </p:cNvPicPr>
          <p:nvPr/>
        </p:nvPicPr>
        <p:blipFill>
          <a:blip xmlns:r="http://schemas.openxmlformats.org/officeDocument/2006/relationships" xmlns:a="http://schemas.openxmlformats.org/drawingml/2006/main" r:embed="R04190ff8d9e8497d"/>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D363C007-00A4-4930-8259-D1DBAC3C03CF}"/>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Workflow for VA Ordering</a:t>
            </a:r>
          </a:p>
        </p:txBody>
      </p:sp>
      <p:sp>
        <p:nvSpPr>
          <p:cNvPr id="4" name="">
            <a:extLst xmlns:a="http://schemas.openxmlformats.org/drawingml/2006/main">
              <a:ext uri="{FF2B5EF4-FFF2-40B4-BE49-F238E27FC236}">
                <a16:creationId xmlns:a16="http://schemas.microsoft.com/office/drawing/2014/main" id="{01E6C72D-F02F-44D1-B154-9CA584EC66BB}"/>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The consult, purchase order and fulfillment process</a:t>
            </a:r>
          </a:p>
        </p:txBody>
      </p:sp>
      <p:sp>
        <p:nvSpPr>
          <p:cNvPr id="5" name="">
            <a:extLst xmlns:a="http://schemas.openxmlformats.org/drawingml/2006/main">
              <a:ext uri="{FF2B5EF4-FFF2-40B4-BE49-F238E27FC236}">
                <a16:creationId xmlns:a16="http://schemas.microsoft.com/office/drawing/2014/main" id="{029732F4-9D17-4379-B7BA-303C0F9DA4F6}"/>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642FB428-3065-4FDC-91A2-945C125BF191}"/>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10F568D0-BAB7-4A9D-8821-7311C8FAE113}"/>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18</a:t>
            </a:r>
          </a:p>
        </p:txBody>
      </p:sp>
      <p:sp>
        <p:nvSpPr>
          <p:cNvPr id="8" name="">
            <a:extLst xmlns:a="http://schemas.openxmlformats.org/drawingml/2006/main">
              <a:ext uri="{FF2B5EF4-FFF2-40B4-BE49-F238E27FC236}">
                <a16:creationId xmlns:a16="http://schemas.microsoft.com/office/drawing/2014/main" id="{FACC3640-8009-4F67-B292-E4B6FDF64DEC}"/>
              </a:ext>
            </a:extLst>
          </p:cNvPr>
          <p:cNvSpPr>
            <a:spLocks xmlns:a="http://schemas.openxmlformats.org/drawingml/2006/main" noGrp="1"/>
          </p:cNvSpPr>
          <p:nvPr/>
        </p:nvSpPr>
        <p:spPr>
          <a:xfrm xmlns:a="http://schemas.openxmlformats.org/drawingml/2006/main">
            <a:off x="857250" y="3857625"/>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
            <a:extLst xmlns:a="http://schemas.openxmlformats.org/drawingml/2006/main">
              <a:ext uri="{FF2B5EF4-FFF2-40B4-BE49-F238E27FC236}">
                <a16:creationId xmlns:a16="http://schemas.microsoft.com/office/drawing/2014/main" id="{8445D021-E730-4726-BA0F-02BE57BDF430}"/>
              </a:ext>
            </a:extLst>
          </p:cNvPr>
          <p:cNvSpPr>
            <a:spLocks xmlns:a="http://schemas.openxmlformats.org/drawingml/2006/main" noGrp="1"/>
          </p:cNvSpPr>
          <p:nvPr/>
        </p:nvSpPr>
        <p:spPr>
          <a:xfrm xmlns:a="http://schemas.openxmlformats.org/drawingml/2006/main">
            <a:off x="1714500" y="3857625"/>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850" b="1">
                <a:solidFill>
                  <a:srgbClr val="104A78"/>
                </a:solidFill>
                <a:latin typeface="Sora"/>
                <a:ea typeface="Sora"/>
                <a:cs typeface="Sora"/>
              </a:defRPr>
            </a:defPPr>
          </a:lstStyle>
          <a:p xmlns:a="http://schemas.openxmlformats.org/drawingml/2006/main">
            <a:pPr>
              <a:buNone/>
              <a:defRPr sz="2850" b="1">
                <a:solidFill>
                  <a:srgbClr val="104A78"/>
                </a:solidFill>
                <a:latin typeface="Sora"/>
                <a:ea typeface="Sora"/>
                <a:cs typeface="Sora"/>
              </a:defRPr>
            </a:pPr>
            <a:r>
              <a:rPr sz="2850" b="1">
                <a:solidFill>
                  <a:srgbClr val="104A78"/>
                </a:solidFill>
                <a:latin typeface="Sora"/>
                <a:ea typeface="Sora"/>
                <a:cs typeface="Sora"/>
              </a:rPr>
              <a:t>Clinical Consult</a:t>
            </a:r>
          </a:p>
        </p:txBody>
      </p:sp>
      <p:sp>
        <p:nvSpPr>
          <p:cNvPr id="10" name="">
            <a:extLst xmlns:a="http://schemas.openxmlformats.org/drawingml/2006/main">
              <a:ext uri="{FF2B5EF4-FFF2-40B4-BE49-F238E27FC236}">
                <a16:creationId xmlns:a16="http://schemas.microsoft.com/office/drawing/2014/main" id="{5D9C8FB6-33B8-48E6-9687-8B30F2146E87}"/>
              </a:ext>
            </a:extLst>
          </p:cNvPr>
          <p:cNvSpPr>
            <a:spLocks xmlns:a="http://schemas.openxmlformats.org/drawingml/2006/main" noGrp="1"/>
          </p:cNvSpPr>
          <p:nvPr/>
        </p:nvSpPr>
        <p:spPr>
          <a:xfrm xmlns:a="http://schemas.openxmlformats.org/drawingml/2006/main">
            <a:off x="1714500" y="4362450"/>
            <a:ext cx="157162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0">
                <a:solidFill>
                  <a:srgbClr val="3D3D3D"/>
                </a:solidFill>
                <a:latin typeface="Public Sans"/>
                <a:ea typeface="Public Sans"/>
                <a:cs typeface="Public Sans"/>
              </a:defRPr>
            </a:defPPr>
          </a:lstStyle>
          <a:p xmlns:a="http://schemas.openxmlformats.org/drawingml/2006/main">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Initiate the clinical consult and obtain the necessary authorization.</a:t>
            </a:r>
          </a:p>
        </p:txBody>
      </p:sp>
      <p:sp>
        <p:nvSpPr>
          <p:cNvPr id="11" name="">
            <a:extLst xmlns:a="http://schemas.openxmlformats.org/drawingml/2006/main">
              <a:ext uri="{FF2B5EF4-FFF2-40B4-BE49-F238E27FC236}">
                <a16:creationId xmlns:a16="http://schemas.microsoft.com/office/drawing/2014/main" id="{DD838AB1-AA49-4824-A41A-CA5C035927BF}"/>
              </a:ext>
            </a:extLst>
          </p:cNvPr>
          <p:cNvSpPr>
            <a:spLocks xmlns:a="http://schemas.openxmlformats.org/drawingml/2006/main" noGrp="1"/>
          </p:cNvSpPr>
          <p:nvPr/>
        </p:nvSpPr>
        <p:spPr>
          <a:xfrm xmlns:a="http://schemas.openxmlformats.org/drawingml/2006/main">
            <a:off x="857250" y="5572125"/>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
            <a:extLst xmlns:a="http://schemas.openxmlformats.org/drawingml/2006/main">
              <a:ext uri="{FF2B5EF4-FFF2-40B4-BE49-F238E27FC236}">
                <a16:creationId xmlns:a16="http://schemas.microsoft.com/office/drawing/2014/main" id="{E070542E-ED1C-4022-8655-EF4E5F6D3AFE}"/>
              </a:ext>
            </a:extLst>
          </p:cNvPr>
          <p:cNvSpPr>
            <a:spLocks xmlns:a="http://schemas.openxmlformats.org/drawingml/2006/main" noGrp="1"/>
          </p:cNvSpPr>
          <p:nvPr/>
        </p:nvSpPr>
        <p:spPr>
          <a:xfrm xmlns:a="http://schemas.openxmlformats.org/drawingml/2006/main">
            <a:off x="1714500" y="5572125"/>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850" b="1">
                <a:solidFill>
                  <a:srgbClr val="104A78"/>
                </a:solidFill>
                <a:latin typeface="Sora"/>
                <a:ea typeface="Sora"/>
                <a:cs typeface="Sora"/>
              </a:defRPr>
            </a:defPPr>
          </a:lstStyle>
          <a:p xmlns:a="http://schemas.openxmlformats.org/drawingml/2006/main">
            <a:pPr>
              <a:buNone/>
              <a:defRPr sz="2850" b="1">
                <a:solidFill>
                  <a:srgbClr val="104A78"/>
                </a:solidFill>
                <a:latin typeface="Sora"/>
                <a:ea typeface="Sora"/>
                <a:cs typeface="Sora"/>
              </a:defRPr>
            </a:pPr>
            <a:r>
              <a:rPr sz="2850" b="1">
                <a:solidFill>
                  <a:srgbClr val="104A78"/>
                </a:solidFill>
                <a:latin typeface="Sora"/>
                <a:ea typeface="Sora"/>
                <a:cs typeface="Sora"/>
              </a:rPr>
              <a:t>Prosthetics PO</a:t>
            </a:r>
          </a:p>
        </p:txBody>
      </p:sp>
      <p:sp>
        <p:nvSpPr>
          <p:cNvPr id="13" name="">
            <a:extLst xmlns:a="http://schemas.openxmlformats.org/drawingml/2006/main">
              <a:ext uri="{FF2B5EF4-FFF2-40B4-BE49-F238E27FC236}">
                <a16:creationId xmlns:a16="http://schemas.microsoft.com/office/drawing/2014/main" id="{B6CCBD8A-133C-40F1-8336-4A472322BB0B}"/>
              </a:ext>
            </a:extLst>
          </p:cNvPr>
          <p:cNvSpPr>
            <a:spLocks xmlns:a="http://schemas.openxmlformats.org/drawingml/2006/main" noGrp="1"/>
          </p:cNvSpPr>
          <p:nvPr/>
        </p:nvSpPr>
        <p:spPr>
          <a:xfrm xmlns:a="http://schemas.openxmlformats.org/drawingml/2006/main">
            <a:off x="1714500" y="6076950"/>
            <a:ext cx="157162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0">
                <a:solidFill>
                  <a:srgbClr val="3D3D3D"/>
                </a:solidFill>
                <a:latin typeface="Public Sans"/>
                <a:ea typeface="Public Sans"/>
                <a:cs typeface="Public Sans"/>
              </a:defRPr>
            </a:defPPr>
          </a:lstStyle>
          <a:p xmlns:a="http://schemas.openxmlformats.org/drawingml/2006/main">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Prosthetics or Procurement generates the purchase order (PO) for the device.</a:t>
            </a:r>
          </a:p>
        </p:txBody>
      </p:sp>
      <p:sp>
        <p:nvSpPr>
          <p:cNvPr id="14" name="">
            <a:extLst xmlns:a="http://schemas.openxmlformats.org/drawingml/2006/main">
              <a:ext uri="{FF2B5EF4-FFF2-40B4-BE49-F238E27FC236}">
                <a16:creationId xmlns:a16="http://schemas.microsoft.com/office/drawing/2014/main" id="{CC875396-5DDB-4E40-8FBF-B06BD32B9E3D}"/>
              </a:ext>
            </a:extLst>
          </p:cNvPr>
          <p:cNvSpPr>
            <a:spLocks xmlns:a="http://schemas.openxmlformats.org/drawingml/2006/main" noGrp="1"/>
          </p:cNvSpPr>
          <p:nvPr/>
        </p:nvSpPr>
        <p:spPr>
          <a:xfrm xmlns:a="http://schemas.openxmlformats.org/drawingml/2006/main">
            <a:off x="857250" y="7286625"/>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
            <a:extLst xmlns:a="http://schemas.openxmlformats.org/drawingml/2006/main">
              <a:ext uri="{FF2B5EF4-FFF2-40B4-BE49-F238E27FC236}">
                <a16:creationId xmlns:a16="http://schemas.microsoft.com/office/drawing/2014/main" id="{11B3E728-9477-4DEA-B4FD-6F86BADEE454}"/>
              </a:ext>
            </a:extLst>
          </p:cNvPr>
          <p:cNvSpPr>
            <a:spLocks xmlns:a="http://schemas.openxmlformats.org/drawingml/2006/main" noGrp="1"/>
          </p:cNvSpPr>
          <p:nvPr/>
        </p:nvSpPr>
        <p:spPr>
          <a:xfrm xmlns:a="http://schemas.openxmlformats.org/drawingml/2006/main">
            <a:off x="1714500" y="7286625"/>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850" b="1">
                <a:solidFill>
                  <a:srgbClr val="104A78"/>
                </a:solidFill>
                <a:latin typeface="Sora"/>
                <a:ea typeface="Sora"/>
                <a:cs typeface="Sora"/>
              </a:defRPr>
            </a:defPPr>
          </a:lstStyle>
          <a:p xmlns:a="http://schemas.openxmlformats.org/drawingml/2006/main">
            <a:pPr>
              <a:buNone/>
              <a:defRPr sz="2850" b="1">
                <a:solidFill>
                  <a:srgbClr val="104A78"/>
                </a:solidFill>
                <a:latin typeface="Sora"/>
                <a:ea typeface="Sora"/>
                <a:cs typeface="Sora"/>
              </a:defRPr>
            </a:pPr>
            <a:r>
              <a:rPr sz="2850" b="1">
                <a:solidFill>
                  <a:srgbClr val="104A78"/>
                </a:solidFill>
                <a:latin typeface="Sora"/>
                <a:ea typeface="Sora"/>
                <a:cs typeface="Sora"/>
              </a:rPr>
              <a:t>Vendor Fulfillment</a:t>
            </a:r>
          </a:p>
        </p:txBody>
      </p:sp>
      <p:sp>
        <p:nvSpPr>
          <p:cNvPr id="16" name="">
            <a:extLst xmlns:a="http://schemas.openxmlformats.org/drawingml/2006/main">
              <a:ext uri="{FF2B5EF4-FFF2-40B4-BE49-F238E27FC236}">
                <a16:creationId xmlns:a16="http://schemas.microsoft.com/office/drawing/2014/main" id="{4EDEB6A6-E404-49D9-B18D-5296685E8808}"/>
              </a:ext>
            </a:extLst>
          </p:cNvPr>
          <p:cNvSpPr>
            <a:spLocks xmlns:a="http://schemas.openxmlformats.org/drawingml/2006/main" noGrp="1"/>
          </p:cNvSpPr>
          <p:nvPr/>
        </p:nvSpPr>
        <p:spPr>
          <a:xfrm xmlns:a="http://schemas.openxmlformats.org/drawingml/2006/main">
            <a:off x="1714500" y="7791450"/>
            <a:ext cx="157162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0">
                <a:solidFill>
                  <a:srgbClr val="3D3D3D"/>
                </a:solidFill>
                <a:latin typeface="Public Sans"/>
                <a:ea typeface="Public Sans"/>
                <a:cs typeface="Public Sans"/>
              </a:defRPr>
            </a:defPPr>
          </a:lstStyle>
          <a:p xmlns:a="http://schemas.openxmlformats.org/drawingml/2006/main">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Delta Medical Group, an SDVOSB vendor, contacts the patient to arrange delivery and technical assistance.</a:t>
            </a:r>
          </a:p>
        </p:txBody>
      </p:sp>
    </p:spTree>
    <p:extLst>
      <p:ext uri="{BB962C8B-B14F-4D97-AF65-F5344CB8AC3E}">
        <p14:creationId xmlns:p14="http://schemas.microsoft.com/office/powerpoint/2010/main" val="155304447"/>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C059CC0A-860F-4917-B0EC-8183111F56D2}"/>
              </a:ext>
            </a:extLst>
          </p:cNvPr>
          <p:cNvPicPr>
            <a:picLocks xmlns:a="http://schemas.openxmlformats.org/drawingml/2006/main" noChangeAspect="1"/>
          </p:cNvPicPr>
          <p:nvPr/>
        </p:nvPicPr>
        <p:blipFill>
          <a:blip xmlns:r="http://schemas.openxmlformats.org/officeDocument/2006/relationships" xmlns:a="http://schemas.openxmlformats.org/drawingml/2006/main" r:embed="R871c24fbe3754ffd"/>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976C55EF-7717-453D-B9A5-842571DEF3C7}"/>
              </a:ext>
            </a:extLst>
          </p:cNvPr>
          <p:cNvPicPr>
            <a:picLocks xmlns:a="http://schemas.openxmlformats.org/drawingml/2006/main" noChangeAspect="1"/>
          </p:cNvPicPr>
          <p:nvPr/>
        </p:nvPicPr>
        <p:blipFill>
          <a:blip xmlns:r="http://schemas.openxmlformats.org/officeDocument/2006/relationships" xmlns:a="http://schemas.openxmlformats.org/drawingml/2006/main" r:embed="Ra8df118c47e44c53"/>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3E8B3C70-197D-4C7F-8A7A-A780571744CA}"/>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Pricing, Bundles and Benefits</a:t>
            </a:r>
          </a:p>
        </p:txBody>
      </p:sp>
      <p:sp>
        <p:nvSpPr>
          <p:cNvPr id="4" name="">
            <a:extLst xmlns:a="http://schemas.openxmlformats.org/drawingml/2006/main">
              <a:ext uri="{FF2B5EF4-FFF2-40B4-BE49-F238E27FC236}">
                <a16:creationId xmlns:a16="http://schemas.microsoft.com/office/drawing/2014/main" id="{926E97F5-FD68-4C0D-A272-212644CDA8A4}"/>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Treatment bundles, cost considerations and technical support</a:t>
            </a:r>
          </a:p>
        </p:txBody>
      </p:sp>
      <p:sp>
        <p:nvSpPr>
          <p:cNvPr id="5" name="">
            <a:extLst xmlns:a="http://schemas.openxmlformats.org/drawingml/2006/main">
              <a:ext uri="{FF2B5EF4-FFF2-40B4-BE49-F238E27FC236}">
                <a16:creationId xmlns:a16="http://schemas.microsoft.com/office/drawing/2014/main" id="{BB1DA242-1924-4A18-80D5-524090CD6936}"/>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83E9926D-64E4-4659-AF09-2FE77AFB1DC8}"/>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C2F0DCF5-C010-4EB3-981A-E3663E326660}"/>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19</a:t>
            </a:r>
          </a:p>
        </p:txBody>
      </p:sp>
      <p:sp>
        <p:nvSpPr>
          <p:cNvPr id="8" name="">
            <a:extLst xmlns:a="http://schemas.openxmlformats.org/drawingml/2006/main">
              <a:ext uri="{FF2B5EF4-FFF2-40B4-BE49-F238E27FC236}">
                <a16:creationId xmlns:a16="http://schemas.microsoft.com/office/drawing/2014/main" id="{334F7948-0749-4F9E-A842-D2ED95EB27F2}"/>
              </a:ext>
            </a:extLst>
          </p:cNvPr>
          <p:cNvSpPr>
            <a:spLocks xmlns:a="http://schemas.openxmlformats.org/drawingml/2006/main" noGrp="1"/>
          </p:cNvSpPr>
          <p:nvPr/>
        </p:nvSpPr>
        <p:spPr>
          <a:xfrm xmlns:a="http://schemas.openxmlformats.org/drawingml/2006/main">
            <a:off x="857250" y="3619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Treatment bundles</a:t>
            </a:r>
          </a:p>
        </p:txBody>
      </p:sp>
      <p:sp>
        <p:nvSpPr>
          <p:cNvPr id="9" name="">
            <a:extLst xmlns:a="http://schemas.openxmlformats.org/drawingml/2006/main">
              <a:ext uri="{FF2B5EF4-FFF2-40B4-BE49-F238E27FC236}">
                <a16:creationId xmlns:a16="http://schemas.microsoft.com/office/drawing/2014/main" id="{FB15B81C-A5EA-4776-891D-AB6B9AA58F84}"/>
              </a:ext>
            </a:extLst>
          </p:cNvPr>
          <p:cNvSpPr>
            <a:spLocks xmlns:a="http://schemas.openxmlformats.org/drawingml/2006/main" noGrp="1"/>
          </p:cNvSpPr>
          <p:nvPr/>
        </p:nvSpPr>
        <p:spPr>
          <a:xfrm xmlns:a="http://schemas.openxmlformats.org/drawingml/2006/main">
            <a:off x="857250" y="4124325"/>
            <a:ext cx="16573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VA bundles include the supplies needed for 4-, 6- or 12-month treatment plans through a single consult. Devices are purchased rather than rented.</a:t>
            </a:r>
          </a:p>
        </p:txBody>
      </p:sp>
      <p:sp>
        <p:nvSpPr>
          <p:cNvPr id="10" name="">
            <a:extLst xmlns:a="http://schemas.openxmlformats.org/drawingml/2006/main">
              <a:ext uri="{FF2B5EF4-FFF2-40B4-BE49-F238E27FC236}">
                <a16:creationId xmlns:a16="http://schemas.microsoft.com/office/drawing/2014/main" id="{07B9B4D3-50B6-42BD-807D-D2370CA80C29}"/>
              </a:ext>
            </a:extLst>
          </p:cNvPr>
          <p:cNvSpPr>
            <a:spLocks xmlns:a="http://schemas.openxmlformats.org/drawingml/2006/main" noGrp="1"/>
          </p:cNvSpPr>
          <p:nvPr/>
        </p:nvSpPr>
        <p:spPr>
          <a:xfrm xmlns:a="http://schemas.openxmlformats.org/drawingml/2006/main">
            <a:off x="857250" y="5524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Cost considerations</a:t>
            </a:r>
          </a:p>
        </p:txBody>
      </p:sp>
      <p:sp>
        <p:nvSpPr>
          <p:cNvPr id="11" name="">
            <a:extLst xmlns:a="http://schemas.openxmlformats.org/drawingml/2006/main">
              <a:ext uri="{FF2B5EF4-FFF2-40B4-BE49-F238E27FC236}">
                <a16:creationId xmlns:a16="http://schemas.microsoft.com/office/drawing/2014/main" id="{C3AA8BFB-8925-4B90-BA12-728FC311DA0E}"/>
              </a:ext>
            </a:extLst>
          </p:cNvPr>
          <p:cNvSpPr>
            <a:spLocks xmlns:a="http://schemas.openxmlformats.org/drawingml/2006/main" noGrp="1"/>
          </p:cNvSpPr>
          <p:nvPr/>
        </p:nvSpPr>
        <p:spPr>
          <a:xfrm xmlns:a="http://schemas.openxmlformats.org/drawingml/2006/main">
            <a:off x="857250" y="6029325"/>
            <a:ext cx="16573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Potential savings come from fewer clinic visits, device rentals and surgeries. Pricing is 50–90% lower than other VA ultrasound or diathermy devices, including SAM and Replexa.</a:t>
            </a:r>
          </a:p>
        </p:txBody>
      </p:sp>
      <p:sp>
        <p:nvSpPr>
          <p:cNvPr id="12" name="">
            <a:extLst xmlns:a="http://schemas.openxmlformats.org/drawingml/2006/main">
              <a:ext uri="{FF2B5EF4-FFF2-40B4-BE49-F238E27FC236}">
                <a16:creationId xmlns:a16="http://schemas.microsoft.com/office/drawing/2014/main" id="{32FCC3E1-1493-4AB0-8873-3AD5FEDE39EF}"/>
              </a:ext>
            </a:extLst>
          </p:cNvPr>
          <p:cNvSpPr>
            <a:spLocks xmlns:a="http://schemas.openxmlformats.org/drawingml/2006/main" noGrp="1"/>
          </p:cNvSpPr>
          <p:nvPr/>
        </p:nvSpPr>
        <p:spPr>
          <a:xfrm xmlns:a="http://schemas.openxmlformats.org/drawingml/2006/main">
            <a:off x="857250" y="7429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Service after ordering</a:t>
            </a:r>
          </a:p>
        </p:txBody>
      </p:sp>
      <p:sp>
        <p:nvSpPr>
          <p:cNvPr id="13" name="">
            <a:extLst xmlns:a="http://schemas.openxmlformats.org/drawingml/2006/main">
              <a:ext uri="{FF2B5EF4-FFF2-40B4-BE49-F238E27FC236}">
                <a16:creationId xmlns:a16="http://schemas.microsoft.com/office/drawing/2014/main" id="{9699A802-4EA8-4917-982A-6424D9C728AC}"/>
              </a:ext>
            </a:extLst>
          </p:cNvPr>
          <p:cNvSpPr>
            <a:spLocks xmlns:a="http://schemas.openxmlformats.org/drawingml/2006/main" noGrp="1"/>
          </p:cNvSpPr>
          <p:nvPr/>
        </p:nvSpPr>
        <p:spPr>
          <a:xfrm xmlns:a="http://schemas.openxmlformats.org/drawingml/2006/main">
            <a:off x="857250" y="7934325"/>
            <a:ext cx="16573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Delta Medical Group handles orders and provides technical support directly to Veterans, reducing the need for clinic visits.</a:t>
            </a:r>
          </a:p>
        </p:txBody>
      </p:sp>
    </p:spTree>
    <p:extLst>
      <p:ext uri="{BB962C8B-B14F-4D97-AF65-F5344CB8AC3E}">
        <p14:creationId xmlns:p14="http://schemas.microsoft.com/office/powerpoint/2010/main" val="83175600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05C70BF8-D829-4645-942F-6E3264A3D743}"/>
              </a:ext>
            </a:extLst>
          </p:cNvPr>
          <p:cNvPicPr>
            <a:picLocks xmlns:a="http://schemas.openxmlformats.org/drawingml/2006/main" noChangeAspect="1"/>
          </p:cNvPicPr>
          <p:nvPr/>
        </p:nvPicPr>
        <p:blipFill>
          <a:blip xmlns:r="http://schemas.openxmlformats.org/officeDocument/2006/relationships" xmlns:a="http://schemas.openxmlformats.org/drawingml/2006/main" r:embed="R67cf055789db4050"/>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9645C274-E571-4027-A2FF-21DD12BC95FE}"/>
              </a:ext>
            </a:extLst>
          </p:cNvPr>
          <p:cNvPicPr>
            <a:picLocks xmlns:a="http://schemas.openxmlformats.org/drawingml/2006/main" noChangeAspect="1"/>
          </p:cNvPicPr>
          <p:nvPr/>
        </p:nvPicPr>
        <p:blipFill>
          <a:blip xmlns:r="http://schemas.openxmlformats.org/officeDocument/2006/relationships" xmlns:a="http://schemas.openxmlformats.org/drawingml/2006/main" r:embed="R25865328426f499e"/>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F27A5668-5B82-42DE-A7A1-BAC555D057CE}"/>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PainShield Bundle Ordering Details</a:t>
            </a:r>
          </a:p>
        </p:txBody>
      </p:sp>
      <p:sp>
        <p:nvSpPr>
          <p:cNvPr id="4" name="">
            <a:extLst xmlns:a="http://schemas.openxmlformats.org/drawingml/2006/main">
              <a:ext uri="{FF2B5EF4-FFF2-40B4-BE49-F238E27FC236}">
                <a16:creationId xmlns:a16="http://schemas.microsoft.com/office/drawing/2014/main" id="{323D6F4C-4327-4C2B-9B91-4206A9776B20}"/>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Product identifiers and prices shown in the supplied capability statements</a:t>
            </a:r>
          </a:p>
        </p:txBody>
      </p:sp>
      <p:sp>
        <p:nvSpPr>
          <p:cNvPr id="5" name="">
            <a:extLst xmlns:a="http://schemas.openxmlformats.org/drawingml/2006/main">
              <a:ext uri="{FF2B5EF4-FFF2-40B4-BE49-F238E27FC236}">
                <a16:creationId xmlns:a16="http://schemas.microsoft.com/office/drawing/2014/main" id="{8C7084EB-B640-4EA4-A31E-7835BCA49E34}"/>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C91335AA-187F-41A0-82F4-45378FA62602}"/>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407D416E-8FC0-40E3-85AD-810C8FDDB11E}"/>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20</a:t>
            </a:r>
          </a:p>
        </p:txBody>
      </p:sp>
      <p:graphicFrame>
        <p:nvGraphicFramePr>
          <p:cNvPr id="8" name="">
            <a:extLst xmlns:a="http://schemas.openxmlformats.org/drawingml/2006/main">
              <a:ext uri="{FF2B5EF4-FFF2-40B4-BE49-F238E27FC236}">
                <a16:creationId xmlns:a16="http://schemas.microsoft.com/office/drawing/2014/main" id="{B02D75D2-F484-4826-AB90-91369B490FF3}"/>
              </a:ext>
            </a:extLst>
          </p:cNvPr>
          <p:cNvGraphicFramePr/>
          <p:nvPr/>
        </p:nvGraphicFramePr>
        <p:xfrm>
          <a:off xmlns:a="http://schemas.openxmlformats.org/drawingml/2006/main" x="857250" y="3619500"/>
          <a:ext xmlns:a="http://schemas.openxmlformats.org/drawingml/2006/main" cx="16573500" cy="4381500"/>
        </p:xfrm>
        <a:graphic xmlns:a="http://schemas.openxmlformats.org/drawingml/2006/main">
          <a:graphicData uri="http://schemas.openxmlformats.org/drawingml/2006/table">
            <a:tbl>
              <a:tblPr/>
              <a:tblGrid>
                <a:gridCol w="7524750"/>
                <a:gridCol w="4286250"/>
                <a:gridCol w="4762500"/>
              </a:tblGrid>
              <a:tr h="876300">
                <a:tc>
                  <a:txBody>
                    <a:bodyPr lIns="142875" tIns="142875" rIns="142875" bIns="142875"/>
                    <a:lstStyle/>
                    <a:p>
                      <a:r>
                        <a:rPr sz="2550" b="1">
                          <a:solidFill>
                            <a:srgbClr val="FFFFFF"/>
                          </a:solidFill>
                          <a:latin typeface="Public Sans"/>
                          <a:ea typeface="Public Sans"/>
                          <a:cs typeface="Public Sans"/>
                        </a:rPr>
                        <a:t>Product</a:t>
                      </a:r>
                    </a:p>
                  </a:txBody>
                  <a:tcPr marL="91440" marR="91440" marT="45720" marB="45720">
                    <a:solidFill>
                      <a:srgbClr val="3195D3"/>
                    </a:solidFill>
                  </a:tcPr>
                </a:tc>
                <a:tc>
                  <a:txBody>
                    <a:bodyPr lIns="142875" tIns="142875" rIns="142875" bIns="142875"/>
                    <a:lstStyle/>
                    <a:p>
                      <a:r>
                        <a:rPr sz="2550" b="1">
                          <a:solidFill>
                            <a:srgbClr val="FFFFFF"/>
                          </a:solidFill>
                          <a:latin typeface="Public Sans"/>
                          <a:ea typeface="Public Sans"/>
                          <a:cs typeface="Public Sans"/>
                        </a:rPr>
                        <a:t>Identifier</a:t>
                      </a:r>
                    </a:p>
                  </a:txBody>
                  <a:tcPr marL="91440" marR="91440" marT="45720" marB="45720">
                    <a:solidFill>
                      <a:srgbClr val="3195D3"/>
                    </a:solidFill>
                  </a:tcPr>
                </a:tc>
                <a:tc>
                  <a:txBody>
                    <a:bodyPr lIns="142875" tIns="142875" rIns="142875" bIns="142875"/>
                    <a:lstStyle/>
                    <a:p>
                      <a:r>
                        <a:rPr sz="2550" b="1">
                          <a:solidFill>
                            <a:srgbClr val="FFFFFF"/>
                          </a:solidFill>
                          <a:latin typeface="Public Sans"/>
                          <a:ea typeface="Public Sans"/>
                          <a:cs typeface="Public Sans"/>
                        </a:rPr>
                        <a:t>Supplied price</a:t>
                      </a:r>
                    </a:p>
                  </a:txBody>
                  <a:tcPr marL="91440" marR="91440" marT="45720" marB="45720">
                    <a:solidFill>
                      <a:srgbClr val="3195D3"/>
                    </a:solidFill>
                  </a:tcPr>
                </a:tc>
              </a:tr>
              <a:tr h="876300">
                <a:tc>
                  <a:txBody>
                    <a:bodyPr lIns="142875" tIns="142875" rIns="142875" bIns="142875"/>
                    <a:lstStyle/>
                    <a:p>
                      <a:r>
                        <a:rPr sz="2550" b="1">
                          <a:solidFill>
                            <a:srgbClr val="3D3D3D"/>
                          </a:solidFill>
                          <a:latin typeface="Public Sans"/>
                          <a:ea typeface="Public Sans"/>
                          <a:cs typeface="Public Sans"/>
                        </a:rPr>
                        <a:t>PainShield Starter Bundle</a:t>
                      </a:r>
                    </a:p>
                  </a:txBody>
                  <a:tcPr marL="91440" marR="91440" marT="45720" marB="45720">
                    <a:solidFill>
                      <a:srgbClr val="EAF4FA"/>
                    </a:solidFill>
                  </a:tcPr>
                </a:tc>
                <a:tc>
                  <a:txBody>
                    <a:bodyPr lIns="142875" tIns="142875" rIns="142875" bIns="142875"/>
                    <a:lstStyle/>
                    <a:p>
                      <a:r>
                        <a:rPr sz="2550" b="0">
                          <a:solidFill>
                            <a:srgbClr val="3D3D3D"/>
                          </a:solidFill>
                          <a:latin typeface="Public Sans"/>
                          <a:ea typeface="Public Sans"/>
                          <a:cs typeface="Public Sans"/>
                        </a:rPr>
                        <a:t>3502-3</a:t>
                      </a:r>
                    </a:p>
                  </a:txBody>
                  <a:tcPr marL="91440" marR="91440" marT="45720" marB="45720">
                    <a:solidFill>
                      <a:srgbClr val="EAF4FA"/>
                    </a:solidFill>
                  </a:tcPr>
                </a:tc>
                <a:tc>
                  <a:txBody>
                    <a:bodyPr lIns="142875" tIns="142875" rIns="142875" bIns="142875"/>
                    <a:lstStyle/>
                    <a:p>
                      <a:r>
                        <a:rPr sz="2550" b="0">
                          <a:solidFill>
                            <a:srgbClr val="3D3D3D"/>
                          </a:solidFill>
                          <a:latin typeface="Public Sans"/>
                          <a:ea typeface="Public Sans"/>
                          <a:cs typeface="Public Sans"/>
                        </a:rPr>
                        <a:t>$2,426.85</a:t>
                      </a:r>
                    </a:p>
                  </a:txBody>
                  <a:tcPr marL="91440" marR="91440" marT="45720" marB="45720">
                    <a:solidFill>
                      <a:srgbClr val="EAF4FA"/>
                    </a:solidFill>
                  </a:tcPr>
                </a:tc>
              </a:tr>
              <a:tr h="876300">
                <a:tc>
                  <a:txBody>
                    <a:bodyPr lIns="142875" tIns="142875" rIns="142875" bIns="142875"/>
                    <a:lstStyle/>
                    <a:p>
                      <a:r>
                        <a:rPr sz="2550" b="1">
                          <a:solidFill>
                            <a:srgbClr val="3D3D3D"/>
                          </a:solidFill>
                          <a:latin typeface="Public Sans"/>
                          <a:ea typeface="Public Sans"/>
                          <a:cs typeface="Public Sans"/>
                        </a:rPr>
                        <a:t>Multi Site Therapy Kit</a:t>
                      </a:r>
                    </a:p>
                  </a:txBody>
                  <a:tcPr marL="91440" marR="91440" marT="45720" marB="45720">
                    <a:solidFill>
                      <a:srgbClr val="FFFFFF"/>
                    </a:solidFill>
                  </a:tcPr>
                </a:tc>
                <a:tc>
                  <a:txBody>
                    <a:bodyPr lIns="142875" tIns="142875" rIns="142875" bIns="142875"/>
                    <a:lstStyle/>
                    <a:p>
                      <a:r>
                        <a:rPr sz="2550" b="0">
                          <a:solidFill>
                            <a:srgbClr val="3D3D3D"/>
                          </a:solidFill>
                          <a:latin typeface="Public Sans"/>
                          <a:ea typeface="Public Sans"/>
                          <a:cs typeface="Public Sans"/>
                        </a:rPr>
                        <a:t>3502-2x</a:t>
                      </a:r>
                    </a:p>
                  </a:txBody>
                  <a:tcPr marL="91440" marR="91440" marT="45720" marB="45720">
                    <a:solidFill>
                      <a:srgbClr val="FFFFFF"/>
                    </a:solidFill>
                  </a:tcPr>
                </a:tc>
                <a:tc>
                  <a:txBody>
                    <a:bodyPr lIns="142875" tIns="142875" rIns="142875" bIns="142875"/>
                    <a:lstStyle/>
                    <a:p>
                      <a:r>
                        <a:rPr sz="2550" b="0">
                          <a:solidFill>
                            <a:srgbClr val="3D3D3D"/>
                          </a:solidFill>
                          <a:latin typeface="Public Sans"/>
                          <a:ea typeface="Public Sans"/>
                          <a:cs typeface="Public Sans"/>
                        </a:rPr>
                        <a:t>$3,870.00</a:t>
                      </a:r>
                    </a:p>
                  </a:txBody>
                  <a:tcPr marL="91440" marR="91440" marT="45720" marB="45720">
                    <a:solidFill>
                      <a:srgbClr val="FFFFFF"/>
                    </a:solidFill>
                  </a:tcPr>
                </a:tc>
              </a:tr>
              <a:tr h="876300">
                <a:tc>
                  <a:txBody>
                    <a:bodyPr lIns="142875" tIns="142875" rIns="142875" bIns="142875"/>
                    <a:lstStyle/>
                    <a:p>
                      <a:r>
                        <a:rPr sz="2550" b="1">
                          <a:solidFill>
                            <a:srgbClr val="3D3D3D"/>
                          </a:solidFill>
                          <a:latin typeface="Public Sans"/>
                          <a:ea typeface="Public Sans"/>
                          <a:cs typeface="Public Sans"/>
                        </a:rPr>
                        <a:t>Six-month refill kit</a:t>
                      </a:r>
                    </a:p>
                  </a:txBody>
                  <a:tcPr marL="91440" marR="91440" marT="45720" marB="45720">
                    <a:solidFill>
                      <a:srgbClr val="EAF4FA"/>
                    </a:solidFill>
                  </a:tcPr>
                </a:tc>
                <a:tc>
                  <a:txBody>
                    <a:bodyPr lIns="142875" tIns="142875" rIns="142875" bIns="142875"/>
                    <a:lstStyle/>
                    <a:p>
                      <a:r>
                        <a:rPr sz="2550" b="0">
                          <a:solidFill>
                            <a:srgbClr val="3D3D3D"/>
                          </a:solidFill>
                          <a:latin typeface="Public Sans"/>
                          <a:ea typeface="Public Sans"/>
                          <a:cs typeface="Public Sans"/>
                        </a:rPr>
                        <a:t>101-6</a:t>
                      </a:r>
                    </a:p>
                  </a:txBody>
                  <a:tcPr marL="91440" marR="91440" marT="45720" marB="45720">
                    <a:solidFill>
                      <a:srgbClr val="EAF4FA"/>
                    </a:solidFill>
                  </a:tcPr>
                </a:tc>
                <a:tc>
                  <a:txBody>
                    <a:bodyPr lIns="142875" tIns="142875" rIns="142875" bIns="142875"/>
                    <a:lstStyle/>
                    <a:p>
                      <a:r>
                        <a:rPr sz="2550" b="0">
                          <a:solidFill>
                            <a:srgbClr val="3D3D3D"/>
                          </a:solidFill>
                          <a:latin typeface="Public Sans"/>
                          <a:ea typeface="Public Sans"/>
                          <a:cs typeface="Public Sans"/>
                        </a:rPr>
                        <a:t>$1,664.30</a:t>
                      </a:r>
                    </a:p>
                  </a:txBody>
                  <a:tcPr marL="91440" marR="91440" marT="45720" marB="45720">
                    <a:solidFill>
                      <a:srgbClr val="EAF4FA"/>
                    </a:solidFill>
                  </a:tcPr>
                </a:tc>
              </a:tr>
              <a:tr h="876300">
                <a:tc>
                  <a:txBody>
                    <a:bodyPr lIns="142875" tIns="142875" rIns="142875" bIns="142875"/>
                    <a:lstStyle/>
                    <a:p>
                      <a:r>
                        <a:rPr sz="2550" b="1">
                          <a:solidFill>
                            <a:srgbClr val="3D3D3D"/>
                          </a:solidFill>
                          <a:latin typeface="Public Sans"/>
                          <a:ea typeface="Public Sans"/>
                          <a:cs typeface="Public Sans"/>
                        </a:rPr>
                        <a:t>Twelve-month refill kit</a:t>
                      </a:r>
                    </a:p>
                  </a:txBody>
                  <a:tcPr marL="91440" marR="91440" marT="45720" marB="45720">
                    <a:solidFill>
                      <a:srgbClr val="FFFFFF"/>
                    </a:solidFill>
                  </a:tcPr>
                </a:tc>
                <a:tc>
                  <a:txBody>
                    <a:bodyPr lIns="142875" tIns="142875" rIns="142875" bIns="142875"/>
                    <a:lstStyle/>
                    <a:p>
                      <a:r>
                        <a:rPr sz="2550" b="0">
                          <a:solidFill>
                            <a:srgbClr val="3D3D3D"/>
                          </a:solidFill>
                          <a:latin typeface="Public Sans"/>
                          <a:ea typeface="Public Sans"/>
                          <a:cs typeface="Public Sans"/>
                        </a:rPr>
                        <a:t>101-12</a:t>
                      </a:r>
                    </a:p>
                  </a:txBody>
                  <a:tcPr marL="91440" marR="91440" marT="45720" marB="45720">
                    <a:solidFill>
                      <a:srgbClr val="FFFFFF"/>
                    </a:solidFill>
                  </a:tcPr>
                </a:tc>
                <a:tc>
                  <a:txBody>
                    <a:bodyPr lIns="142875" tIns="142875" rIns="142875" bIns="142875"/>
                    <a:lstStyle/>
                    <a:p>
                      <a:r>
                        <a:rPr sz="2550" b="0">
                          <a:solidFill>
                            <a:srgbClr val="3D3D3D"/>
                          </a:solidFill>
                          <a:latin typeface="Public Sans"/>
                          <a:ea typeface="Public Sans"/>
                          <a:cs typeface="Public Sans"/>
                        </a:rPr>
                        <a:t>$3,332.00</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1129FF91-37E1-4560-91A2-3976F693C579}"/>
              </a:ext>
            </a:extLst>
          </p:cNvPr>
          <p:cNvSpPr>
            <a:spLocks xmlns:a="http://schemas.openxmlformats.org/drawingml/2006/main" noGrp="1"/>
          </p:cNvSpPr>
          <p:nvPr/>
        </p:nvSpPr>
        <p:spPr>
          <a:xfrm xmlns:a="http://schemas.openxmlformats.org/drawingml/2006/main">
            <a:off x="857250" y="8429625"/>
            <a:ext cx="1647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04A78"/>
                </a:solidFill>
                <a:latin typeface="Public Sans"/>
                <a:ea typeface="Public Sans"/>
                <a:cs typeface="Public Sans"/>
              </a:defRPr>
            </a:defPPr>
          </a:lstStyle>
          <a:p xmlns:a="http://schemas.openxmlformats.org/drawingml/2006/main">
            <a:pPr>
              <a:buNone/>
              <a:defRPr sz="2175" b="1">
                <a:solidFill>
                  <a:srgbClr val="104A78"/>
                </a:solidFill>
                <a:latin typeface="Public Sans"/>
                <a:ea typeface="Public Sans"/>
                <a:cs typeface="Public Sans"/>
              </a:defRPr>
            </a:pPr>
            <a:r>
              <a:rPr sz="2175" b="1">
                <a:solidFill>
                  <a:srgbClr val="104A78"/>
                </a:solidFill>
                <a:latin typeface="Public Sans"/>
                <a:ea typeface="Public Sans"/>
                <a:cs typeface="Public Sans"/>
              </a:rPr>
              <a:t>Confirm the current quote and included supplies with DMG before submitting an order.</a:t>
            </a:r>
          </a:p>
        </p:txBody>
      </p:sp>
    </p:spTree>
    <p:extLst>
      <p:ext uri="{BB962C8B-B14F-4D97-AF65-F5344CB8AC3E}">
        <p14:creationId xmlns:p14="http://schemas.microsoft.com/office/powerpoint/2010/main" val="34060348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06E8A009-CD65-4445-A62F-2BF6CB25EA48}"/>
              </a:ext>
            </a:extLst>
          </p:cNvPr>
          <p:cNvPicPr>
            <a:picLocks xmlns:a="http://schemas.openxmlformats.org/drawingml/2006/main" noChangeAspect="1"/>
          </p:cNvPicPr>
          <p:nvPr/>
        </p:nvPicPr>
        <p:blipFill>
          <a:blip xmlns:r="http://schemas.openxmlformats.org/officeDocument/2006/relationships" xmlns:a="http://schemas.openxmlformats.org/drawingml/2006/main" r:embed="Ra1e677e3a3f5449f"/>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18BA931D-A2CF-48EE-A88B-430652FB2D32}"/>
              </a:ext>
            </a:extLst>
          </p:cNvPr>
          <p:cNvPicPr>
            <a:picLocks xmlns:a="http://schemas.openxmlformats.org/drawingml/2006/main" noChangeAspect="1"/>
          </p:cNvPicPr>
          <p:nvPr/>
        </p:nvPicPr>
        <p:blipFill>
          <a:blip xmlns:r="http://schemas.openxmlformats.org/officeDocument/2006/relationships" xmlns:a="http://schemas.openxmlformats.org/drawingml/2006/main" r:embed="R1865fff21ce2466b"/>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A5D27BD7-FB56-469F-A6FD-5C9EF8A4E8C0}"/>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Common Product Questions</a:t>
            </a:r>
          </a:p>
        </p:txBody>
      </p:sp>
      <p:sp>
        <p:nvSpPr>
          <p:cNvPr id="4" name="">
            <a:extLst xmlns:a="http://schemas.openxmlformats.org/drawingml/2006/main">
              <a:ext uri="{FF2B5EF4-FFF2-40B4-BE49-F238E27FC236}">
                <a16:creationId xmlns:a16="http://schemas.microsoft.com/office/drawing/2014/main" id="{2268EBA5-02A7-4C08-8F32-8A6597516307}"/>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Questions about evidence, safety and long-term use</a:t>
            </a:r>
          </a:p>
        </p:txBody>
      </p:sp>
      <p:sp>
        <p:nvSpPr>
          <p:cNvPr id="5" name="">
            <a:extLst xmlns:a="http://schemas.openxmlformats.org/drawingml/2006/main">
              <a:ext uri="{FF2B5EF4-FFF2-40B4-BE49-F238E27FC236}">
                <a16:creationId xmlns:a16="http://schemas.microsoft.com/office/drawing/2014/main" id="{5BB630EE-80FC-4DD9-B695-116685EF0129}"/>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FE69FDA6-3FE1-411C-BFE7-CAF85FE9A5F6}"/>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81863C6A-B2FB-41FE-9A7C-18647B2DCCD3}"/>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21</a:t>
            </a:r>
          </a:p>
        </p:txBody>
      </p:sp>
      <p:sp>
        <p:nvSpPr>
          <p:cNvPr id="8" name="">
            <a:extLst xmlns:a="http://schemas.openxmlformats.org/drawingml/2006/main">
              <a:ext uri="{FF2B5EF4-FFF2-40B4-BE49-F238E27FC236}">
                <a16:creationId xmlns:a16="http://schemas.microsoft.com/office/drawing/2014/main" id="{20883D5D-0DD3-4E63-B328-1F0A913C5B8B}"/>
              </a:ext>
            </a:extLst>
          </p:cNvPr>
          <p:cNvSpPr>
            <a:spLocks xmlns:a="http://schemas.openxmlformats.org/drawingml/2006/main" noGrp="1"/>
          </p:cNvSpPr>
          <p:nvPr/>
        </p:nvSpPr>
        <p:spPr>
          <a:xfrm xmlns:a="http://schemas.openxmlformats.org/drawingml/2006/main">
            <a:off x="857250" y="3619500"/>
            <a:ext cx="790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04A78"/>
                </a:solidFill>
                <a:latin typeface="Sora"/>
                <a:ea typeface="Sora"/>
                <a:cs typeface="Sora"/>
              </a:defRPr>
            </a:defPPr>
          </a:lstStyle>
          <a:p xmlns:a="http://schemas.openxmlformats.org/drawingml/2006/main">
            <a:pPr>
              <a:buNone/>
              <a:defRPr sz="2175" b="1">
                <a:solidFill>
                  <a:srgbClr val="104A78"/>
                </a:solidFill>
                <a:latin typeface="Sora"/>
                <a:ea typeface="Sora"/>
                <a:cs typeface="Sora"/>
              </a:defRPr>
            </a:pPr>
            <a:r>
              <a:rPr sz="2175" b="1">
                <a:solidFill>
                  <a:srgbClr val="104A78"/>
                </a:solidFill>
                <a:latin typeface="Sora"/>
                <a:ea typeface="Sora"/>
                <a:cs typeface="Sora"/>
              </a:rPr>
              <a:t>Is there evidence?</a:t>
            </a:r>
          </a:p>
        </p:txBody>
      </p:sp>
      <p:sp>
        <p:nvSpPr>
          <p:cNvPr id="9" name="">
            <a:extLst xmlns:a="http://schemas.openxmlformats.org/drawingml/2006/main">
              <a:ext uri="{FF2B5EF4-FFF2-40B4-BE49-F238E27FC236}">
                <a16:creationId xmlns:a16="http://schemas.microsoft.com/office/drawing/2014/main" id="{A7D832C9-EA7A-4C4D-9660-56D25314CE57}"/>
              </a:ext>
            </a:extLst>
          </p:cNvPr>
          <p:cNvSpPr>
            <a:spLocks xmlns:a="http://schemas.openxmlformats.org/drawingml/2006/main" noGrp="1"/>
          </p:cNvSpPr>
          <p:nvPr/>
        </p:nvSpPr>
        <p:spPr>
          <a:xfrm xmlns:a="http://schemas.openxmlformats.org/drawingml/2006/main">
            <a:off x="857250" y="4124325"/>
            <a:ext cx="7905750" cy="143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3D3D3D"/>
                </a:solidFill>
                <a:latin typeface="Public Sans"/>
                <a:ea typeface="Public Sans"/>
                <a:cs typeface="Public Sans"/>
              </a:defRPr>
            </a:defPPr>
          </a:lstStyle>
          <a:p xmlns:a="http://schemas.openxmlformats.org/drawingml/2006/main">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Evidence includes PM&amp;R tendon cases, a trigeminal neuralgia study and tennis elbow follow-ups. VA providers have reported positive results among thousands of Veterans treated across VISNs.</a:t>
            </a:r>
          </a:p>
        </p:txBody>
      </p:sp>
      <p:sp>
        <p:nvSpPr>
          <p:cNvPr id="10" name="">
            <a:extLst xmlns:a="http://schemas.openxmlformats.org/drawingml/2006/main">
              <a:ext uri="{FF2B5EF4-FFF2-40B4-BE49-F238E27FC236}">
                <a16:creationId xmlns:a16="http://schemas.microsoft.com/office/drawing/2014/main" id="{6B24B9F4-13F5-4055-B18B-1942731BBBB2}"/>
              </a:ext>
            </a:extLst>
          </p:cNvPr>
          <p:cNvSpPr>
            <a:spLocks xmlns:a="http://schemas.openxmlformats.org/drawingml/2006/main" noGrp="1"/>
          </p:cNvSpPr>
          <p:nvPr/>
        </p:nvSpPr>
        <p:spPr>
          <a:xfrm xmlns:a="http://schemas.openxmlformats.org/drawingml/2006/main">
            <a:off x="857250" y="5603875"/>
            <a:ext cx="790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04A78"/>
                </a:solidFill>
                <a:latin typeface="Sora"/>
                <a:ea typeface="Sora"/>
                <a:cs typeface="Sora"/>
              </a:defRPr>
            </a:defPPr>
          </a:lstStyle>
          <a:p xmlns:a="http://schemas.openxmlformats.org/drawingml/2006/main">
            <a:pPr>
              <a:buNone/>
              <a:defRPr sz="2175" b="1">
                <a:solidFill>
                  <a:srgbClr val="104A78"/>
                </a:solidFill>
                <a:latin typeface="Sora"/>
                <a:ea typeface="Sora"/>
                <a:cs typeface="Sora"/>
              </a:defRPr>
            </a:pPr>
            <a:r>
              <a:rPr sz="2175" b="1">
                <a:solidFill>
                  <a:srgbClr val="104A78"/>
                </a:solidFill>
                <a:latin typeface="Sora"/>
                <a:ea typeface="Sora"/>
                <a:cs typeface="Sora"/>
              </a:rPr>
              <a:t>Placement near an open wound?</a:t>
            </a:r>
          </a:p>
        </p:txBody>
      </p:sp>
      <p:sp>
        <p:nvSpPr>
          <p:cNvPr id="11" name="">
            <a:extLst xmlns:a="http://schemas.openxmlformats.org/drawingml/2006/main">
              <a:ext uri="{FF2B5EF4-FFF2-40B4-BE49-F238E27FC236}">
                <a16:creationId xmlns:a16="http://schemas.microsoft.com/office/drawing/2014/main" id="{25A5D0D0-2AFD-4C34-B6F3-A16C0280E1A1}"/>
              </a:ext>
            </a:extLst>
          </p:cNvPr>
          <p:cNvSpPr>
            <a:spLocks xmlns:a="http://schemas.openxmlformats.org/drawingml/2006/main" noGrp="1"/>
          </p:cNvSpPr>
          <p:nvPr/>
        </p:nvSpPr>
        <p:spPr>
          <a:xfrm xmlns:a="http://schemas.openxmlformats.org/drawingml/2006/main">
            <a:off x="857250" y="6108700"/>
            <a:ext cx="7905750" cy="143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3D3D3D"/>
                </a:solidFill>
                <a:latin typeface="Public Sans"/>
                <a:ea typeface="Public Sans"/>
                <a:cs typeface="Public Sans"/>
              </a:defRPr>
            </a:defPPr>
          </a:lstStyle>
          <a:p xmlns:a="http://schemas.openxmlformats.org/drawingml/2006/main">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Place the actuator on healthy skin next to the wound, never over it. Follow the current manual and clinician instructions. Device and implant precautions also apply.</a:t>
            </a:r>
          </a:p>
        </p:txBody>
      </p:sp>
      <p:sp>
        <p:nvSpPr>
          <p:cNvPr id="12" name="">
            <a:extLst xmlns:a="http://schemas.openxmlformats.org/drawingml/2006/main">
              <a:ext uri="{FF2B5EF4-FFF2-40B4-BE49-F238E27FC236}">
                <a16:creationId xmlns:a16="http://schemas.microsoft.com/office/drawing/2014/main" id="{1126F250-EB64-4A16-AA4F-628D43FB1EF6}"/>
              </a:ext>
            </a:extLst>
          </p:cNvPr>
          <p:cNvSpPr>
            <a:spLocks xmlns:a="http://schemas.openxmlformats.org/drawingml/2006/main" noGrp="1"/>
          </p:cNvSpPr>
          <p:nvPr/>
        </p:nvSpPr>
        <p:spPr>
          <a:xfrm xmlns:a="http://schemas.openxmlformats.org/drawingml/2006/main">
            <a:off x="857250" y="7588250"/>
            <a:ext cx="790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04A78"/>
                </a:solidFill>
                <a:latin typeface="Sora"/>
                <a:ea typeface="Sora"/>
                <a:cs typeface="Sora"/>
              </a:defRPr>
            </a:defPPr>
          </a:lstStyle>
          <a:p xmlns:a="http://schemas.openxmlformats.org/drawingml/2006/main">
            <a:pPr>
              <a:buNone/>
              <a:defRPr sz="2175" b="1">
                <a:solidFill>
                  <a:srgbClr val="104A78"/>
                </a:solidFill>
                <a:latin typeface="Sora"/>
                <a:ea typeface="Sora"/>
                <a:cs typeface="Sora"/>
              </a:defRPr>
            </a:pPr>
            <a:r>
              <a:rPr sz="2175" b="1">
                <a:solidFill>
                  <a:srgbClr val="104A78"/>
                </a:solidFill>
                <a:latin typeface="Sora"/>
                <a:ea typeface="Sora"/>
                <a:cs typeface="Sora"/>
              </a:rPr>
              <a:t>How does the cost compare?</a:t>
            </a:r>
          </a:p>
        </p:txBody>
      </p:sp>
      <p:sp>
        <p:nvSpPr>
          <p:cNvPr id="13" name="">
            <a:extLst xmlns:a="http://schemas.openxmlformats.org/drawingml/2006/main">
              <a:ext uri="{FF2B5EF4-FFF2-40B4-BE49-F238E27FC236}">
                <a16:creationId xmlns:a16="http://schemas.microsoft.com/office/drawing/2014/main" id="{427D0067-0A4E-4726-94E3-2DBFD1695D75}"/>
              </a:ext>
            </a:extLst>
          </p:cNvPr>
          <p:cNvSpPr>
            <a:spLocks xmlns:a="http://schemas.openxmlformats.org/drawingml/2006/main" noGrp="1"/>
          </p:cNvSpPr>
          <p:nvPr/>
        </p:nvSpPr>
        <p:spPr>
          <a:xfrm xmlns:a="http://schemas.openxmlformats.org/drawingml/2006/main">
            <a:off x="857250" y="8093075"/>
            <a:ext cx="7905750" cy="143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3D3D3D"/>
                </a:solidFill>
                <a:latin typeface="Public Sans"/>
                <a:ea typeface="Public Sans"/>
                <a:cs typeface="Public Sans"/>
              </a:defRPr>
            </a:defPPr>
          </a:lstStyle>
          <a:p xmlns:a="http://schemas.openxmlformats.org/drawingml/2006/main">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PainShield is the lowest-cost true ultrasound device. Comparable VA therapies cost 2–10 times more and are often offered as rentals.</a:t>
            </a:r>
          </a:p>
        </p:txBody>
      </p:sp>
      <p:sp>
        <p:nvSpPr>
          <p:cNvPr id="14" name="">
            <a:extLst xmlns:a="http://schemas.openxmlformats.org/drawingml/2006/main">
              <a:ext uri="{FF2B5EF4-FFF2-40B4-BE49-F238E27FC236}">
                <a16:creationId xmlns:a16="http://schemas.microsoft.com/office/drawing/2014/main" id="{6B064392-C38F-412C-9C15-7AABF2926324}"/>
              </a:ext>
            </a:extLst>
          </p:cNvPr>
          <p:cNvSpPr>
            <a:spLocks xmlns:a="http://schemas.openxmlformats.org/drawingml/2006/main" noGrp="1"/>
          </p:cNvSpPr>
          <p:nvPr/>
        </p:nvSpPr>
        <p:spPr>
          <a:xfrm xmlns:a="http://schemas.openxmlformats.org/drawingml/2006/main">
            <a:off x="9525000" y="3619500"/>
            <a:ext cx="790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04A78"/>
                </a:solidFill>
                <a:latin typeface="Sora"/>
                <a:ea typeface="Sora"/>
                <a:cs typeface="Sora"/>
              </a:defRPr>
            </a:defPPr>
          </a:lstStyle>
          <a:p xmlns:a="http://schemas.openxmlformats.org/drawingml/2006/main">
            <a:pPr>
              <a:buNone/>
              <a:defRPr sz="2175" b="1">
                <a:solidFill>
                  <a:srgbClr val="104A78"/>
                </a:solidFill>
                <a:latin typeface="Sora"/>
                <a:ea typeface="Sora"/>
                <a:cs typeface="Sora"/>
              </a:defRPr>
            </a:pPr>
            <a:r>
              <a:rPr sz="2175" b="1">
                <a:solidFill>
                  <a:srgbClr val="104A78"/>
                </a:solidFill>
                <a:latin typeface="Sora"/>
                <a:ea typeface="Sora"/>
                <a:cs typeface="Sora"/>
              </a:rPr>
              <a:t>What if the patient feels little or no sensation?</a:t>
            </a:r>
          </a:p>
        </p:txBody>
      </p:sp>
      <p:sp>
        <p:nvSpPr>
          <p:cNvPr id="15" name="">
            <a:extLst xmlns:a="http://schemas.openxmlformats.org/drawingml/2006/main">
              <a:ext uri="{FF2B5EF4-FFF2-40B4-BE49-F238E27FC236}">
                <a16:creationId xmlns:a16="http://schemas.microsoft.com/office/drawing/2014/main" id="{70D20EEE-1CD1-40C0-8ABE-A9D8AFDE0CC9}"/>
              </a:ext>
            </a:extLst>
          </p:cNvPr>
          <p:cNvSpPr>
            <a:spLocks xmlns:a="http://schemas.openxmlformats.org/drawingml/2006/main" noGrp="1"/>
          </p:cNvSpPr>
          <p:nvPr/>
        </p:nvSpPr>
        <p:spPr>
          <a:xfrm xmlns:a="http://schemas.openxmlformats.org/drawingml/2006/main">
            <a:off x="9525000" y="4124325"/>
            <a:ext cx="7905750" cy="24241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3D3D3D"/>
                </a:solidFill>
                <a:latin typeface="Public Sans"/>
                <a:ea typeface="Public Sans"/>
                <a:cs typeface="Public Sans"/>
              </a:defRPr>
            </a:defPPr>
          </a:lstStyle>
          <a:p xmlns:a="http://schemas.openxmlformats.org/drawingml/2006/main">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Low-intensity ultrasound works at the cellular level. Improvements can appear after as little as one week of daily use.</a:t>
            </a:r>
          </a:p>
        </p:txBody>
      </p:sp>
      <p:sp>
        <p:nvSpPr>
          <p:cNvPr id="16" name="">
            <a:extLst xmlns:a="http://schemas.openxmlformats.org/drawingml/2006/main">
              <a:ext uri="{FF2B5EF4-FFF2-40B4-BE49-F238E27FC236}">
                <a16:creationId xmlns:a16="http://schemas.microsoft.com/office/drawing/2014/main" id="{0ED75FE6-9CF8-4B0C-B3A1-4FF5AE05E3EF}"/>
              </a:ext>
            </a:extLst>
          </p:cNvPr>
          <p:cNvSpPr>
            <a:spLocks xmlns:a="http://schemas.openxmlformats.org/drawingml/2006/main" noGrp="1"/>
          </p:cNvSpPr>
          <p:nvPr/>
        </p:nvSpPr>
        <p:spPr>
          <a:xfrm xmlns:a="http://schemas.openxmlformats.org/drawingml/2006/main">
            <a:off x="9525000" y="6596063"/>
            <a:ext cx="790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04A78"/>
                </a:solidFill>
                <a:latin typeface="Sora"/>
                <a:ea typeface="Sora"/>
                <a:cs typeface="Sora"/>
              </a:defRPr>
            </a:defPPr>
          </a:lstStyle>
          <a:p xmlns:a="http://schemas.openxmlformats.org/drawingml/2006/main">
            <a:pPr>
              <a:buNone/>
              <a:defRPr sz="2175" b="1">
                <a:solidFill>
                  <a:srgbClr val="104A78"/>
                </a:solidFill>
                <a:latin typeface="Sora"/>
                <a:ea typeface="Sora"/>
                <a:cs typeface="Sora"/>
              </a:defRPr>
            </a:pPr>
            <a:r>
              <a:rPr sz="2175" b="1">
                <a:solidFill>
                  <a:srgbClr val="104A78"/>
                </a:solidFill>
                <a:latin typeface="Sora"/>
                <a:ea typeface="Sora"/>
                <a:cs typeface="Sora"/>
              </a:rPr>
              <a:t>How long do effects last?</a:t>
            </a:r>
          </a:p>
        </p:txBody>
      </p:sp>
      <p:sp>
        <p:nvSpPr>
          <p:cNvPr id="17" name="">
            <a:extLst xmlns:a="http://schemas.openxmlformats.org/drawingml/2006/main">
              <a:ext uri="{FF2B5EF4-FFF2-40B4-BE49-F238E27FC236}">
                <a16:creationId xmlns:a16="http://schemas.microsoft.com/office/drawing/2014/main" id="{53600250-4E78-4400-B62A-10BD8D9BB6DE}"/>
              </a:ext>
            </a:extLst>
          </p:cNvPr>
          <p:cNvSpPr>
            <a:spLocks xmlns:a="http://schemas.openxmlformats.org/drawingml/2006/main" noGrp="1"/>
          </p:cNvSpPr>
          <p:nvPr/>
        </p:nvSpPr>
        <p:spPr>
          <a:xfrm xmlns:a="http://schemas.openxmlformats.org/drawingml/2006/main">
            <a:off x="9525000" y="7100888"/>
            <a:ext cx="7905750" cy="24241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0">
                <a:solidFill>
                  <a:srgbClr val="3D3D3D"/>
                </a:solidFill>
                <a:latin typeface="Public Sans"/>
                <a:ea typeface="Public Sans"/>
                <a:cs typeface="Public Sans"/>
              </a:defRPr>
            </a:defPPr>
          </a:lstStyle>
          <a:p xmlns:a="http://schemas.openxmlformats.org/drawingml/2006/main">
            <a:pPr>
              <a:buNone/>
              <a:defRPr sz="1950" b="0">
                <a:solidFill>
                  <a:srgbClr val="3D3D3D"/>
                </a:solidFill>
                <a:latin typeface="Public Sans"/>
                <a:ea typeface="Public Sans"/>
                <a:cs typeface="Public Sans"/>
              </a:defRPr>
            </a:pPr>
            <a:r>
              <a:rPr sz="1950" b="0">
                <a:solidFill>
                  <a:srgbClr val="3D3D3D"/>
                </a:solidFill>
                <a:latin typeface="Public Sans"/>
                <a:ea typeface="Public Sans"/>
                <a:cs typeface="Public Sans"/>
              </a:rPr>
              <a:t>Studies show pain reduction that continues beyond active treatment. Patients should complete the full 30 days of use to support the best possible outcome.</a:t>
            </a:r>
          </a:p>
        </p:txBody>
      </p:sp>
    </p:spTree>
    <p:extLst>
      <p:ext uri="{BB962C8B-B14F-4D97-AF65-F5344CB8AC3E}">
        <p14:creationId xmlns:p14="http://schemas.microsoft.com/office/powerpoint/2010/main" val="84373559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1C6B8120-DF3F-4CB5-8277-9A1DCE201B17}"/>
              </a:ext>
            </a:extLst>
          </p:cNvPr>
          <p:cNvPicPr>
            <a:picLocks xmlns:a="http://schemas.openxmlformats.org/drawingml/2006/main" noChangeAspect="1"/>
          </p:cNvPicPr>
          <p:nvPr/>
        </p:nvPicPr>
        <p:blipFill>
          <a:blip xmlns:r="http://schemas.openxmlformats.org/officeDocument/2006/relationships" xmlns:a="http://schemas.openxmlformats.org/drawingml/2006/main" r:embed="R9b88f64ad78e4f4f"/>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FECC58C2-CA9B-4AC6-9BEF-2DB6A43EDC17}"/>
              </a:ext>
            </a:extLst>
          </p:cNvPr>
          <p:cNvPicPr>
            <a:picLocks xmlns:a="http://schemas.openxmlformats.org/drawingml/2006/main" noChangeAspect="1"/>
          </p:cNvPicPr>
          <p:nvPr/>
        </p:nvPicPr>
        <p:blipFill>
          <a:blip xmlns:r="http://schemas.openxmlformats.org/officeDocument/2006/relationships" xmlns:a="http://schemas.openxmlformats.org/drawingml/2006/main" r:embed="Rae00703761c44708"/>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13195A45-6EAB-43CD-A9CF-D0368CF1F62C}"/>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VA Outreach and Follow-up</a:t>
            </a:r>
          </a:p>
        </p:txBody>
      </p:sp>
      <p:sp>
        <p:nvSpPr>
          <p:cNvPr id="4" name="">
            <a:extLst xmlns:a="http://schemas.openxmlformats.org/drawingml/2006/main">
              <a:ext uri="{FF2B5EF4-FFF2-40B4-BE49-F238E27FC236}">
                <a16:creationId xmlns:a16="http://schemas.microsoft.com/office/drawing/2014/main" id="{AA8B1E7C-3DC7-4030-B2BE-9D013DEE4F4D}"/>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Key contacts and the sequence for introducing PainShield at VA facilities</a:t>
            </a:r>
          </a:p>
        </p:txBody>
      </p:sp>
      <p:sp>
        <p:nvSpPr>
          <p:cNvPr id="5" name="">
            <a:extLst xmlns:a="http://schemas.openxmlformats.org/drawingml/2006/main">
              <a:ext uri="{FF2B5EF4-FFF2-40B4-BE49-F238E27FC236}">
                <a16:creationId xmlns:a16="http://schemas.microsoft.com/office/drawing/2014/main" id="{CAE50CBA-11E5-45AE-9002-E7D21D399288}"/>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C053C6C8-88D3-4D36-B312-8A79852D03F6}"/>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F7BFC3CD-0729-4D0E-8DA5-C2A64EDAFCD1}"/>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22</a:t>
            </a:r>
          </a:p>
        </p:txBody>
      </p:sp>
      <p:sp>
        <p:nvSpPr>
          <p:cNvPr id="8" name="">
            <a:extLst xmlns:a="http://schemas.openxmlformats.org/drawingml/2006/main">
              <a:ext uri="{FF2B5EF4-FFF2-40B4-BE49-F238E27FC236}">
                <a16:creationId xmlns:a16="http://schemas.microsoft.com/office/drawing/2014/main" id="{797D8553-37D2-4C57-9AB8-57C5AE9116F7}"/>
              </a:ext>
            </a:extLst>
          </p:cNvPr>
          <p:cNvSpPr>
            <a:spLocks xmlns:a="http://schemas.openxmlformats.org/drawingml/2006/main" noGrp="1"/>
          </p:cNvSpPr>
          <p:nvPr/>
        </p:nvSpPr>
        <p:spPr>
          <a:xfrm xmlns:a="http://schemas.openxmlformats.org/drawingml/2006/main">
            <a:off x="857250"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400" b="1">
                <a:solidFill>
                  <a:srgbClr val="FFFFFF"/>
                </a:solidFill>
                <a:latin typeface="Sora"/>
                <a:ea typeface="Sora"/>
                <a:cs typeface="Sora"/>
              </a:defRPr>
            </a:defPPr>
          </a:lstStyle>
          <a:p xmlns:a="http://schemas.openxmlformats.org/drawingml/2006/main">
            <a:pPr>
              <a:buNone/>
              <a:defRPr sz="2400" b="1">
                <a:solidFill>
                  <a:srgbClr val="FFFFFF"/>
                </a:solidFill>
                <a:latin typeface="Sora"/>
                <a:ea typeface="Sora"/>
                <a:cs typeface="Sora"/>
              </a:defRPr>
            </a:pPr>
            <a:r>
              <a:rPr sz="2400" b="1">
                <a:solidFill>
                  <a:srgbClr val="FFFFFF"/>
                </a:solidFill>
                <a:latin typeface="Sora"/>
                <a:ea typeface="Sora"/>
                <a:cs typeface="Sora"/>
              </a:rPr>
              <a:t>Key Decision Makers</a:t>
            </a:r>
          </a:p>
        </p:txBody>
      </p:sp>
      <p:sp>
        <p:nvSpPr>
          <p:cNvPr id="9" name="">
            <a:extLst xmlns:a="http://schemas.openxmlformats.org/drawingml/2006/main">
              <a:ext uri="{FF2B5EF4-FFF2-40B4-BE49-F238E27FC236}">
                <a16:creationId xmlns:a16="http://schemas.microsoft.com/office/drawing/2014/main" id="{9FFA6301-EBA1-4F1F-AF01-62042F3C2756}"/>
              </a:ext>
            </a:extLst>
          </p:cNvPr>
          <p:cNvSpPr>
            <a:spLocks xmlns:a="http://schemas.openxmlformats.org/drawingml/2006/main" noGrp="1"/>
          </p:cNvSpPr>
          <p:nvPr/>
        </p:nvSpPr>
        <p:spPr>
          <a:xfrm xmlns:a="http://schemas.openxmlformats.org/drawingml/2006/main">
            <a:off x="933450"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3D3D3D"/>
                </a:solidFill>
                <a:latin typeface="Public Sans"/>
                <a:ea typeface="Public Sans"/>
                <a:cs typeface="Public Sans"/>
              </a:defRPr>
            </a:defPPr>
          </a:lstStyle>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Initial vendor support: Prosthetics</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Clinical contacts: Podiatry, Orthopedics, PM&amp;R, OT/PT, Neurology and Pain Management</a:t>
            </a:r>
          </a:p>
        </p:txBody>
      </p:sp>
      <p:sp>
        <p:nvSpPr>
          <p:cNvPr id="10" name="">
            <a:extLst xmlns:a="http://schemas.openxmlformats.org/drawingml/2006/main">
              <a:ext uri="{FF2B5EF4-FFF2-40B4-BE49-F238E27FC236}">
                <a16:creationId xmlns:a16="http://schemas.microsoft.com/office/drawing/2014/main" id="{919FFE65-4DA0-4DD1-BBDC-F259FF034D75}"/>
              </a:ext>
            </a:extLst>
          </p:cNvPr>
          <p:cNvSpPr>
            <a:spLocks xmlns:a="http://schemas.openxmlformats.org/drawingml/2006/main" noGrp="1"/>
          </p:cNvSpPr>
          <p:nvPr/>
        </p:nvSpPr>
        <p:spPr>
          <a:xfrm xmlns:a="http://schemas.openxmlformats.org/drawingml/2006/main">
            <a:off x="9382125"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400" b="1">
                <a:solidFill>
                  <a:srgbClr val="FFFFFF"/>
                </a:solidFill>
                <a:latin typeface="Sora"/>
                <a:ea typeface="Sora"/>
                <a:cs typeface="Sora"/>
              </a:defRPr>
            </a:defPPr>
          </a:lstStyle>
          <a:p xmlns:a="http://schemas.openxmlformats.org/drawingml/2006/main">
            <a:pPr>
              <a:buNone/>
              <a:defRPr sz="2400" b="1">
                <a:solidFill>
                  <a:srgbClr val="FFFFFF"/>
                </a:solidFill>
                <a:latin typeface="Sora"/>
                <a:ea typeface="Sora"/>
                <a:cs typeface="Sora"/>
              </a:defRPr>
            </a:pPr>
            <a:r>
              <a:rPr sz="2400" b="1">
                <a:solidFill>
                  <a:srgbClr val="FFFFFF"/>
                </a:solidFill>
                <a:latin typeface="Sora"/>
                <a:ea typeface="Sora"/>
                <a:cs typeface="Sora"/>
              </a:rPr>
              <a:t>Sequence</a:t>
            </a:r>
          </a:p>
        </p:txBody>
      </p:sp>
      <p:sp>
        <p:nvSpPr>
          <p:cNvPr id="11" name="">
            <a:extLst xmlns:a="http://schemas.openxmlformats.org/drawingml/2006/main">
              <a:ext uri="{FF2B5EF4-FFF2-40B4-BE49-F238E27FC236}">
                <a16:creationId xmlns:a16="http://schemas.microsoft.com/office/drawing/2014/main" id="{85AB0098-9FFB-4BAA-AF0F-49A1ED6F172C}"/>
              </a:ext>
            </a:extLst>
          </p:cNvPr>
          <p:cNvSpPr>
            <a:spLocks xmlns:a="http://schemas.openxmlformats.org/drawingml/2006/main" noGrp="1"/>
          </p:cNvSpPr>
          <p:nvPr/>
        </p:nvSpPr>
        <p:spPr>
          <a:xfrm xmlns:a="http://schemas.openxmlformats.org/drawingml/2006/main">
            <a:off x="9458325"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3D3D3D"/>
                </a:solidFill>
                <a:latin typeface="Public Sans"/>
                <a:ea typeface="Public Sans"/>
                <a:cs typeface="Public Sans"/>
              </a:defRPr>
            </a:defPPr>
          </a:lstStyle>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Prosthetics</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Providers and Prosthetics</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Committee review, if needed</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Patient selection based on indications</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Clinical consult and purchase order</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Patient technical support</a:t>
            </a:r>
          </a:p>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Clinician follow-up</a:t>
            </a:r>
          </a:p>
        </p:txBody>
      </p:sp>
    </p:spTree>
    <p:extLst>
      <p:ext uri="{BB962C8B-B14F-4D97-AF65-F5344CB8AC3E}">
        <p14:creationId xmlns:p14="http://schemas.microsoft.com/office/powerpoint/2010/main" val="860453930"/>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97AB34DA-8AEE-4491-A7EE-963733475087}"/>
              </a:ext>
            </a:extLst>
          </p:cNvPr>
          <p:cNvPicPr>
            <a:picLocks xmlns:a="http://schemas.openxmlformats.org/drawingml/2006/main" noChangeAspect="1"/>
          </p:cNvPicPr>
          <p:nvPr/>
        </p:nvPicPr>
        <p:blipFill>
          <a:blip xmlns:r="http://schemas.openxmlformats.org/officeDocument/2006/relationships" xmlns:a="http://schemas.openxmlformats.org/drawingml/2006/main" r:embed="R1c509962cf534dd0"/>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49AE29F7-8A8C-4E2A-A4C7-67E254A49ADF}"/>
              </a:ext>
            </a:extLst>
          </p:cNvPr>
          <p:cNvPicPr>
            <a:picLocks xmlns:a="http://schemas.openxmlformats.org/drawingml/2006/main" noChangeAspect="1"/>
          </p:cNvPicPr>
          <p:nvPr/>
        </p:nvPicPr>
        <p:blipFill>
          <a:blip xmlns:r="http://schemas.openxmlformats.org/officeDocument/2006/relationships" xmlns:a="http://schemas.openxmlformats.org/drawingml/2006/main" r:embed="Rc9c0b8b192954e88"/>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5E634159-C744-4353-AD9F-86012352A472}"/>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Supporting Veterans and Distributors</a:t>
            </a:r>
          </a:p>
        </p:txBody>
      </p:sp>
      <p:sp>
        <p:nvSpPr>
          <p:cNvPr id="4" name="">
            <a:extLst xmlns:a="http://schemas.openxmlformats.org/drawingml/2006/main">
              <a:ext uri="{FF2B5EF4-FFF2-40B4-BE49-F238E27FC236}">
                <a16:creationId xmlns:a16="http://schemas.microsoft.com/office/drawing/2014/main" id="{FA5756B1-2B9C-49AD-BC39-AD496AEC2E0E}"/>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5" name="">
            <a:extLst xmlns:a="http://schemas.openxmlformats.org/drawingml/2006/main">
              <a:ext uri="{FF2B5EF4-FFF2-40B4-BE49-F238E27FC236}">
                <a16:creationId xmlns:a16="http://schemas.microsoft.com/office/drawing/2014/main" id="{12A6C748-B0FA-422D-8EEA-FE017402697F}"/>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6" name="">
            <a:extLst xmlns:a="http://schemas.openxmlformats.org/drawingml/2006/main">
              <a:ext uri="{FF2B5EF4-FFF2-40B4-BE49-F238E27FC236}">
                <a16:creationId xmlns:a16="http://schemas.microsoft.com/office/drawing/2014/main" id="{8BCE84F2-B14A-4206-991E-3EF8DE1C734B}"/>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23</a:t>
            </a:r>
          </a:p>
        </p:txBody>
      </p:sp>
      <p:pic>
        <p:nvPicPr>
          <p:cNvPr id="7" name="">
            <a:extLst xmlns:a="http://schemas.openxmlformats.org/drawingml/2006/main">
              <a:ext uri="{FF2B5EF4-FFF2-40B4-BE49-F238E27FC236}">
                <a16:creationId xmlns:a16="http://schemas.microsoft.com/office/drawing/2014/main" id="{6882614C-B81E-4823-9F4A-4F46F8C3B32F}"/>
              </a:ext>
            </a:extLst>
          </p:cNvPr>
          <p:cNvPicPr>
            <a:picLocks xmlns:a="http://schemas.openxmlformats.org/drawingml/2006/main" noChangeAspect="1"/>
          </p:cNvPicPr>
          <p:nvPr/>
        </p:nvPicPr>
        <p:blipFill>
          <a:blip xmlns:r="http://schemas.openxmlformats.org/officeDocument/2006/relationships" xmlns:a="http://schemas.openxmlformats.org/drawingml/2006/main" r:embed="R5bdebe97c0f34564"/>
          <a:srcRect xmlns:a="http://schemas.openxmlformats.org/drawingml/2006/main" l="53" t="0" r="53" b="0"/>
          <a:stretch xmlns:a="http://schemas.openxmlformats.org/drawingml/2006/main">
            <a:fillRect l="0" t="0" r="0" b="0"/>
          </a:stretch>
        </p:blipFill>
        <p:spPr>
          <a:xfrm xmlns:a="http://schemas.openxmlformats.org/drawingml/2006/main">
            <a:off x="10001250" y="3238500"/>
            <a:ext cx="7143750" cy="6000750"/>
          </a:xfrm>
          <a:prstGeom xmlns:a="http://schemas.openxmlformats.org/drawingml/2006/main" prst="roundRect">
            <a:avLst>
              <a:gd name="adj" fmla="val 3175"/>
            </a:avLst>
          </a:prstGeom>
        </p:spPr>
      </p:pic>
      <p:sp>
        <p:nvSpPr>
          <p:cNvPr id="8" name="">
            <a:extLst xmlns:a="http://schemas.openxmlformats.org/drawingml/2006/main">
              <a:ext uri="{FF2B5EF4-FFF2-40B4-BE49-F238E27FC236}">
                <a16:creationId xmlns:a16="http://schemas.microsoft.com/office/drawing/2014/main" id="{1F22C999-7B8E-42C6-BA8F-C841DE8DC547}"/>
              </a:ext>
            </a:extLst>
          </p:cNvPr>
          <p:cNvSpPr>
            <a:spLocks xmlns:a="http://schemas.openxmlformats.org/drawingml/2006/main" noGrp="1"/>
          </p:cNvSpPr>
          <p:nvPr/>
        </p:nvSpPr>
        <p:spPr>
          <a:xfrm xmlns:a="http://schemas.openxmlformats.org/drawingml/2006/main">
            <a:off x="857250" y="3810000"/>
            <a:ext cx="7905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DMG is a service-disabled Veteran-owned organization staffed by Veterans. We are committed to serving those who served our country.</a:t>
            </a:r>
          </a:p>
        </p:txBody>
      </p:sp>
      <p:sp>
        <p:nvSpPr>
          <p:cNvPr id="9" name="">
            <a:extLst xmlns:a="http://schemas.openxmlformats.org/drawingml/2006/main">
              <a:ext uri="{FF2B5EF4-FFF2-40B4-BE49-F238E27FC236}">
                <a16:creationId xmlns:a16="http://schemas.microsoft.com/office/drawing/2014/main" id="{0758B992-81CA-4A80-9E21-A05282835CF7}"/>
              </a:ext>
            </a:extLst>
          </p:cNvPr>
          <p:cNvSpPr>
            <a:spLocks xmlns:a="http://schemas.openxmlformats.org/drawingml/2006/main" noGrp="1"/>
          </p:cNvSpPr>
          <p:nvPr/>
        </p:nvSpPr>
        <p:spPr>
          <a:xfrm xmlns:a="http://schemas.openxmlformats.org/drawingml/2006/main">
            <a:off x="857250" y="5667375"/>
            <a:ext cx="7905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We bring the same commitment to supporting our distributor partners.</a:t>
            </a:r>
          </a:p>
        </p:txBody>
      </p:sp>
    </p:spTree>
    <p:extLst>
      <p:ext uri="{BB962C8B-B14F-4D97-AF65-F5344CB8AC3E}">
        <p14:creationId xmlns:p14="http://schemas.microsoft.com/office/powerpoint/2010/main" val="254531612"/>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3" name="">
            <a:extLst xmlns:a="http://schemas.openxmlformats.org/drawingml/2006/main">
              <a:ext uri="{FF2B5EF4-FFF2-40B4-BE49-F238E27FC236}">
                <a16:creationId xmlns:a16="http://schemas.microsoft.com/office/drawing/2014/main" id="{F93F2AF2-E9A6-48CE-9E8E-2D9DE44FBD48}"/>
              </a:ext>
            </a:extLst>
          </p:cNvPr>
          <p:cNvPicPr>
            <a:picLocks xmlns:a="http://schemas.openxmlformats.org/drawingml/2006/main" noChangeAspect="1"/>
          </p:cNvPicPr>
          <p:nvPr/>
        </p:nvPicPr>
        <p:blipFill>
          <a:blip xmlns:r="http://schemas.openxmlformats.org/officeDocument/2006/relationships" xmlns:a="http://schemas.openxmlformats.org/drawingml/2006/main" r:embed="Raf8041eb51574755"/>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E190CD29-D6AC-4A68-AE7D-CF76562BB253}"/>
              </a:ext>
            </a:extLst>
          </p:cNvPr>
          <p:cNvPicPr>
            <a:picLocks xmlns:a="http://schemas.openxmlformats.org/drawingml/2006/main" noChangeAspect="1"/>
          </p:cNvPicPr>
          <p:nvPr/>
        </p:nvPicPr>
        <p:blipFill>
          <a:blip xmlns:r="http://schemas.openxmlformats.org/officeDocument/2006/relationships" xmlns:a="http://schemas.openxmlformats.org/drawingml/2006/main" r:embed="R4ed849287e7f4985"/>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218D9BDA-F92F-427A-9AC6-FDC4FC41E4B2}"/>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Daily Work in the Partner Platform</a:t>
            </a:r>
          </a:p>
        </p:txBody>
      </p:sp>
      <p:sp>
        <p:nvSpPr>
          <p:cNvPr id="4" name="">
            <a:extLst xmlns:a="http://schemas.openxmlformats.org/drawingml/2006/main">
              <a:ext uri="{FF2B5EF4-FFF2-40B4-BE49-F238E27FC236}">
                <a16:creationId xmlns:a16="http://schemas.microsoft.com/office/drawing/2014/main" id="{334DF0E7-AC57-4DF8-B99F-B1EDE5F55742}"/>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Order details and follow-up notes support continuity from delivery to clinician follow-up.</a:t>
            </a:r>
          </a:p>
        </p:txBody>
      </p:sp>
      <p:sp>
        <p:nvSpPr>
          <p:cNvPr id="5" name="">
            <a:extLst xmlns:a="http://schemas.openxmlformats.org/drawingml/2006/main">
              <a:ext uri="{FF2B5EF4-FFF2-40B4-BE49-F238E27FC236}">
                <a16:creationId xmlns:a16="http://schemas.microsoft.com/office/drawing/2014/main" id="{B8EBE12A-6B1E-45E8-800C-B3989162E13F}"/>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FDF26703-2DFE-4C91-9608-D7B42718251A}"/>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88A98725-D5B4-44F6-98FE-EF9D158606D0}"/>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24</a:t>
            </a:r>
          </a:p>
        </p:txBody>
      </p:sp>
      <p:sp>
        <p:nvSpPr>
          <p:cNvPr id="8" name="">
            <a:extLst xmlns:a="http://schemas.openxmlformats.org/drawingml/2006/main">
              <a:ext uri="{FF2B5EF4-FFF2-40B4-BE49-F238E27FC236}">
                <a16:creationId xmlns:a16="http://schemas.microsoft.com/office/drawing/2014/main" id="{E3848E79-0AA0-41D7-BC2F-E88F06342759}"/>
              </a:ext>
            </a:extLst>
          </p:cNvPr>
          <p:cNvSpPr>
            <a:spLocks xmlns:a="http://schemas.openxmlformats.org/drawingml/2006/main" noGrp="1"/>
          </p:cNvSpPr>
          <p:nvPr/>
        </p:nvSpPr>
        <p:spPr>
          <a:xfrm xmlns:a="http://schemas.openxmlformats.org/drawingml/2006/main">
            <a:off x="857250" y="3619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
            <a:extLst xmlns:a="http://schemas.openxmlformats.org/drawingml/2006/main">
              <a:ext uri="{FF2B5EF4-FFF2-40B4-BE49-F238E27FC236}">
                <a16:creationId xmlns:a16="http://schemas.microsoft.com/office/drawing/2014/main" id="{F8804E6F-89A7-4AAB-A425-7599FA68F995}"/>
              </a:ext>
            </a:extLst>
          </p:cNvPr>
          <p:cNvSpPr>
            <a:spLocks xmlns:a="http://schemas.openxmlformats.org/drawingml/2006/main" noGrp="1"/>
          </p:cNvSpPr>
          <p:nvPr/>
        </p:nvSpPr>
        <p:spPr>
          <a:xfrm xmlns:a="http://schemas.openxmlformats.org/drawingml/2006/main">
            <a:off x="1714500" y="361950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ACH and New Order Notifications</a:t>
            </a:r>
          </a:p>
        </p:txBody>
      </p:sp>
      <p:sp>
        <p:nvSpPr>
          <p:cNvPr id="10" name="">
            <a:extLst xmlns:a="http://schemas.openxmlformats.org/drawingml/2006/main">
              <a:ext uri="{FF2B5EF4-FFF2-40B4-BE49-F238E27FC236}">
                <a16:creationId xmlns:a16="http://schemas.microsoft.com/office/drawing/2014/main" id="{C426B294-2369-4287-BB58-79446533C112}"/>
              </a:ext>
            </a:extLst>
          </p:cNvPr>
          <p:cNvSpPr>
            <a:spLocks xmlns:a="http://schemas.openxmlformats.org/drawingml/2006/main" noGrp="1"/>
          </p:cNvSpPr>
          <p:nvPr/>
        </p:nvSpPr>
        <p:spPr>
          <a:xfrm xmlns:a="http://schemas.openxmlformats.org/drawingml/2006/main">
            <a:off x="1714500" y="4124325"/>
            <a:ext cx="15716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Review payment and new patient order notifications as they arrive.</a:t>
            </a:r>
          </a:p>
        </p:txBody>
      </p:sp>
      <p:sp>
        <p:nvSpPr>
          <p:cNvPr id="11" name="">
            <a:extLst xmlns:a="http://schemas.openxmlformats.org/drawingml/2006/main">
              <a:ext uri="{FF2B5EF4-FFF2-40B4-BE49-F238E27FC236}">
                <a16:creationId xmlns:a16="http://schemas.microsoft.com/office/drawing/2014/main" id="{B604345E-B387-42F2-AADA-20E042E0DE4B}"/>
              </a:ext>
            </a:extLst>
          </p:cNvPr>
          <p:cNvSpPr>
            <a:spLocks xmlns:a="http://schemas.openxmlformats.org/drawingml/2006/main" noGrp="1"/>
          </p:cNvSpPr>
          <p:nvPr/>
        </p:nvSpPr>
        <p:spPr>
          <a:xfrm xmlns:a="http://schemas.openxmlformats.org/drawingml/2006/main">
            <a:off x="857250" y="4762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
            <a:extLst xmlns:a="http://schemas.openxmlformats.org/drawingml/2006/main">
              <a:ext uri="{FF2B5EF4-FFF2-40B4-BE49-F238E27FC236}">
                <a16:creationId xmlns:a16="http://schemas.microsoft.com/office/drawing/2014/main" id="{9C32250F-91FF-49C0-8D7A-7CEBAC665ED4}"/>
              </a:ext>
            </a:extLst>
          </p:cNvPr>
          <p:cNvSpPr>
            <a:spLocks xmlns:a="http://schemas.openxmlformats.org/drawingml/2006/main" noGrp="1"/>
          </p:cNvSpPr>
          <p:nvPr/>
        </p:nvSpPr>
        <p:spPr>
          <a:xfrm xmlns:a="http://schemas.openxmlformats.org/drawingml/2006/main">
            <a:off x="1714500" y="476250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Order and Patient Details</a:t>
            </a:r>
          </a:p>
        </p:txBody>
      </p:sp>
      <p:sp>
        <p:nvSpPr>
          <p:cNvPr id="13" name="">
            <a:extLst xmlns:a="http://schemas.openxmlformats.org/drawingml/2006/main">
              <a:ext uri="{FF2B5EF4-FFF2-40B4-BE49-F238E27FC236}">
                <a16:creationId xmlns:a16="http://schemas.microsoft.com/office/drawing/2014/main" id="{D5562BE5-7A1E-4F1D-8005-3A5FCC4D0A86}"/>
              </a:ext>
            </a:extLst>
          </p:cNvPr>
          <p:cNvSpPr>
            <a:spLocks xmlns:a="http://schemas.openxmlformats.org/drawingml/2006/main" noGrp="1"/>
          </p:cNvSpPr>
          <p:nvPr/>
        </p:nvSpPr>
        <p:spPr>
          <a:xfrm xmlns:a="http://schemas.openxmlformats.org/drawingml/2006/main">
            <a:off x="1714500" y="5267325"/>
            <a:ext cx="15716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Review the product, patient, facility and order date, along with tracking, commission and contact details.</a:t>
            </a:r>
          </a:p>
        </p:txBody>
      </p:sp>
      <p:sp>
        <p:nvSpPr>
          <p:cNvPr id="14" name="">
            <a:extLst xmlns:a="http://schemas.openxmlformats.org/drawingml/2006/main">
              <a:ext uri="{FF2B5EF4-FFF2-40B4-BE49-F238E27FC236}">
                <a16:creationId xmlns:a16="http://schemas.microsoft.com/office/drawing/2014/main" id="{7794DE49-DC2B-4E26-B60E-FB15A787F7E1}"/>
              </a:ext>
            </a:extLst>
          </p:cNvPr>
          <p:cNvSpPr>
            <a:spLocks xmlns:a="http://schemas.openxmlformats.org/drawingml/2006/main" noGrp="1"/>
          </p:cNvSpPr>
          <p:nvPr/>
        </p:nvSpPr>
        <p:spPr>
          <a:xfrm xmlns:a="http://schemas.openxmlformats.org/drawingml/2006/main">
            <a:off x="857250" y="5905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
            <a:extLst xmlns:a="http://schemas.openxmlformats.org/drawingml/2006/main">
              <a:ext uri="{FF2B5EF4-FFF2-40B4-BE49-F238E27FC236}">
                <a16:creationId xmlns:a16="http://schemas.microsoft.com/office/drawing/2014/main" id="{1608979B-119D-47CE-B3F4-590EAB05C651}"/>
              </a:ext>
            </a:extLst>
          </p:cNvPr>
          <p:cNvSpPr>
            <a:spLocks xmlns:a="http://schemas.openxmlformats.org/drawingml/2006/main" noGrp="1"/>
          </p:cNvSpPr>
          <p:nvPr/>
        </p:nvSpPr>
        <p:spPr>
          <a:xfrm xmlns:a="http://schemas.openxmlformats.org/drawingml/2006/main">
            <a:off x="1714500" y="590550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Technical Support</a:t>
            </a:r>
          </a:p>
        </p:txBody>
      </p:sp>
      <p:sp>
        <p:nvSpPr>
          <p:cNvPr id="16" name="">
            <a:extLst xmlns:a="http://schemas.openxmlformats.org/drawingml/2006/main">
              <a:ext uri="{FF2B5EF4-FFF2-40B4-BE49-F238E27FC236}">
                <a16:creationId xmlns:a16="http://schemas.microsoft.com/office/drawing/2014/main" id="{292953B7-C0AF-4850-82EB-BCC8183550A6}"/>
              </a:ext>
            </a:extLst>
          </p:cNvPr>
          <p:cNvSpPr>
            <a:spLocks xmlns:a="http://schemas.openxmlformats.org/drawingml/2006/main" noGrp="1"/>
          </p:cNvSpPr>
          <p:nvPr/>
        </p:nvSpPr>
        <p:spPr>
          <a:xfrm xmlns:a="http://schemas.openxmlformats.org/drawingml/2006/main">
            <a:off x="1714500" y="6410325"/>
            <a:ext cx="15716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Contact the patient for technical support and share the quick-start video for their device.</a:t>
            </a:r>
          </a:p>
        </p:txBody>
      </p:sp>
      <p:sp>
        <p:nvSpPr>
          <p:cNvPr id="17" name="">
            <a:extLst xmlns:a="http://schemas.openxmlformats.org/drawingml/2006/main">
              <a:ext uri="{FF2B5EF4-FFF2-40B4-BE49-F238E27FC236}">
                <a16:creationId xmlns:a16="http://schemas.microsoft.com/office/drawing/2014/main" id="{583F8CBB-9D93-442D-B888-FC7E7D008E15}"/>
              </a:ext>
            </a:extLst>
          </p:cNvPr>
          <p:cNvSpPr>
            <a:spLocks xmlns:a="http://schemas.openxmlformats.org/drawingml/2006/main" noGrp="1"/>
          </p:cNvSpPr>
          <p:nvPr/>
        </p:nvSpPr>
        <p:spPr>
          <a:xfrm xmlns:a="http://schemas.openxmlformats.org/drawingml/2006/main">
            <a:off x="857250" y="7048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
            <a:extLst xmlns:a="http://schemas.openxmlformats.org/drawingml/2006/main">
              <a:ext uri="{FF2B5EF4-FFF2-40B4-BE49-F238E27FC236}">
                <a16:creationId xmlns:a16="http://schemas.microsoft.com/office/drawing/2014/main" id="{C3270787-6D40-4191-BB5C-222B95587A07}"/>
              </a:ext>
            </a:extLst>
          </p:cNvPr>
          <p:cNvSpPr>
            <a:spLocks xmlns:a="http://schemas.openxmlformats.org/drawingml/2006/main" noGrp="1"/>
          </p:cNvSpPr>
          <p:nvPr/>
        </p:nvSpPr>
        <p:spPr>
          <a:xfrm xmlns:a="http://schemas.openxmlformats.org/drawingml/2006/main">
            <a:off x="1714500" y="704850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Order Notes</a:t>
            </a:r>
          </a:p>
        </p:txBody>
      </p:sp>
      <p:sp>
        <p:nvSpPr>
          <p:cNvPr id="19" name="">
            <a:extLst xmlns:a="http://schemas.openxmlformats.org/drawingml/2006/main">
              <a:ext uri="{FF2B5EF4-FFF2-40B4-BE49-F238E27FC236}">
                <a16:creationId xmlns:a16="http://schemas.microsoft.com/office/drawing/2014/main" id="{DE4BEC5C-E354-4CFC-97A7-EFC8731422FE}"/>
              </a:ext>
            </a:extLst>
          </p:cNvPr>
          <p:cNvSpPr>
            <a:spLocks xmlns:a="http://schemas.openxmlformats.org/drawingml/2006/main" noGrp="1"/>
          </p:cNvSpPr>
          <p:nvPr/>
        </p:nvSpPr>
        <p:spPr>
          <a:xfrm xmlns:a="http://schemas.openxmlformats.org/drawingml/2006/main">
            <a:off x="1714500" y="7553325"/>
            <a:ext cx="15716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Save the details you need for the next follow-up in the app.</a:t>
            </a:r>
          </a:p>
        </p:txBody>
      </p:sp>
      <p:sp>
        <p:nvSpPr>
          <p:cNvPr id="20" name="">
            <a:extLst xmlns:a="http://schemas.openxmlformats.org/drawingml/2006/main">
              <a:ext uri="{FF2B5EF4-FFF2-40B4-BE49-F238E27FC236}">
                <a16:creationId xmlns:a16="http://schemas.microsoft.com/office/drawing/2014/main" id="{39ED5293-BC21-43F6-9D3C-C2960E813B4E}"/>
              </a:ext>
            </a:extLst>
          </p:cNvPr>
          <p:cNvSpPr>
            <a:spLocks xmlns:a="http://schemas.openxmlformats.org/drawingml/2006/main" noGrp="1"/>
          </p:cNvSpPr>
          <p:nvPr/>
        </p:nvSpPr>
        <p:spPr>
          <a:xfrm xmlns:a="http://schemas.openxmlformats.org/drawingml/2006/main">
            <a:off x="857250" y="8191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05</a:t>
            </a:r>
          </a:p>
        </p:txBody>
      </p:sp>
      <p:sp>
        <p:nvSpPr>
          <p:cNvPr id="21" name="">
            <a:extLst xmlns:a="http://schemas.openxmlformats.org/drawingml/2006/main">
              <a:ext uri="{FF2B5EF4-FFF2-40B4-BE49-F238E27FC236}">
                <a16:creationId xmlns:a16="http://schemas.microsoft.com/office/drawing/2014/main" id="{8C497271-D42C-44D2-A169-DF8BFA497A3D}"/>
              </a:ext>
            </a:extLst>
          </p:cNvPr>
          <p:cNvSpPr>
            <a:spLocks xmlns:a="http://schemas.openxmlformats.org/drawingml/2006/main" noGrp="1"/>
          </p:cNvSpPr>
          <p:nvPr/>
        </p:nvSpPr>
        <p:spPr>
          <a:xfrm xmlns:a="http://schemas.openxmlformats.org/drawingml/2006/main">
            <a:off x="1714500" y="819150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Provider Follow-up</a:t>
            </a:r>
          </a:p>
        </p:txBody>
      </p:sp>
      <p:sp>
        <p:nvSpPr>
          <p:cNvPr id="22" name="">
            <a:extLst xmlns:a="http://schemas.openxmlformats.org/drawingml/2006/main">
              <a:ext uri="{FF2B5EF4-FFF2-40B4-BE49-F238E27FC236}">
                <a16:creationId xmlns:a16="http://schemas.microsoft.com/office/drawing/2014/main" id="{678F44EE-EC99-4EF2-9C36-225DD2C71221}"/>
              </a:ext>
            </a:extLst>
          </p:cNvPr>
          <p:cNvSpPr>
            <a:spLocks xmlns:a="http://schemas.openxmlformats.org/drawingml/2006/main" noGrp="1"/>
          </p:cNvSpPr>
          <p:nvPr/>
        </p:nvSpPr>
        <p:spPr>
          <a:xfrm xmlns:a="http://schemas.openxmlformats.org/drawingml/2006/main">
            <a:off x="1714500" y="8696325"/>
            <a:ext cx="15716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Find saved notes and order history by patient, VA facility, date or PO number when preparing for clinician follow-up.</a:t>
            </a:r>
          </a:p>
        </p:txBody>
      </p:sp>
    </p:spTree>
    <p:extLst>
      <p:ext uri="{BB962C8B-B14F-4D97-AF65-F5344CB8AC3E}">
        <p14:creationId xmlns:p14="http://schemas.microsoft.com/office/powerpoint/2010/main" val="146453141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2A93A351-757F-4BDA-8321-33CB81F10467}"/>
              </a:ext>
            </a:extLst>
          </p:cNvPr>
          <p:cNvPicPr>
            <a:picLocks xmlns:a="http://schemas.openxmlformats.org/drawingml/2006/main" noChangeAspect="1"/>
          </p:cNvPicPr>
          <p:nvPr/>
        </p:nvPicPr>
        <p:blipFill>
          <a:blip xmlns:r="http://schemas.openxmlformats.org/officeDocument/2006/relationships" xmlns:a="http://schemas.openxmlformats.org/drawingml/2006/main" r:embed="R2ae9a0309f9e480c"/>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5BF00E97-9001-4F25-BF84-A225751E8473}"/>
              </a:ext>
            </a:extLst>
          </p:cNvPr>
          <p:cNvPicPr>
            <a:picLocks xmlns:a="http://schemas.openxmlformats.org/drawingml/2006/main" noChangeAspect="1"/>
          </p:cNvPicPr>
          <p:nvPr/>
        </p:nvPicPr>
        <p:blipFill>
          <a:blip xmlns:r="http://schemas.openxmlformats.org/officeDocument/2006/relationships" xmlns:a="http://schemas.openxmlformats.org/drawingml/2006/main" r:embed="Rb63e70c980db45b7"/>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A5A2DF19-E318-49B2-A8C8-F896E381E4FF}"/>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VA Facility Coverage</a:t>
            </a:r>
          </a:p>
        </p:txBody>
      </p:sp>
      <p:sp>
        <p:nvSpPr>
          <p:cNvPr id="4" name="">
            <a:extLst xmlns:a="http://schemas.openxmlformats.org/drawingml/2006/main">
              <a:ext uri="{FF2B5EF4-FFF2-40B4-BE49-F238E27FC236}">
                <a16:creationId xmlns:a16="http://schemas.microsoft.com/office/drawing/2014/main" id="{A5A14F1A-C73D-418F-929E-588AC7149F62}"/>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Coverage shown on the current DMG About page, reviewed October 12 2026</a:t>
            </a:r>
          </a:p>
        </p:txBody>
      </p:sp>
      <p:sp>
        <p:nvSpPr>
          <p:cNvPr id="5" name="">
            <a:extLst xmlns:a="http://schemas.openxmlformats.org/drawingml/2006/main">
              <a:ext uri="{FF2B5EF4-FFF2-40B4-BE49-F238E27FC236}">
                <a16:creationId xmlns:a16="http://schemas.microsoft.com/office/drawing/2014/main" id="{16CB1F6F-261C-418F-932A-CA768F20484C}"/>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6411B8AF-3358-4BD8-AB84-7FFACB47C9DF}"/>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7E5B753E-4257-4155-93FC-36726018A567}"/>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25</a:t>
            </a:r>
          </a:p>
        </p:txBody>
      </p:sp>
      <p:graphicFrame>
        <p:nvGraphicFramePr>
          <p:cNvPr id="8" name="">
            <a:extLst xmlns:a="http://schemas.openxmlformats.org/drawingml/2006/main">
              <a:ext uri="{FF2B5EF4-FFF2-40B4-BE49-F238E27FC236}">
                <a16:creationId xmlns:a16="http://schemas.microsoft.com/office/drawing/2014/main" id="{EA53AA50-ED5E-4E66-A1A5-E79B877F3D5C}"/>
              </a:ext>
            </a:extLst>
          </p:cNvPr>
          <p:cNvGraphicFramePr/>
          <p:nvPr/>
        </p:nvGraphicFramePr>
        <p:xfrm>
          <a:off xmlns:a="http://schemas.openxmlformats.org/drawingml/2006/main" x="857250" y="3524250"/>
          <a:ext xmlns:a="http://schemas.openxmlformats.org/drawingml/2006/main" cx="16573500" cy="5286375"/>
        </p:xfrm>
        <a:graphic xmlns:a="http://schemas.openxmlformats.org/drawingml/2006/main">
          <a:graphicData uri="http://schemas.openxmlformats.org/drawingml/2006/table">
            <a:tbl>
              <a:tblPr/>
              <a:tblGrid>
                <a:gridCol w="2381250"/>
                <a:gridCol w="14192250"/>
              </a:tblGrid>
              <a:tr h="660797">
                <a:tc>
                  <a:txBody>
                    <a:bodyPr lIns="142875" tIns="142875" rIns="142875" bIns="142875"/>
                    <a:lstStyle/>
                    <a:p>
                      <a:r>
                        <a:rPr sz="2175" b="1">
                          <a:solidFill>
                            <a:srgbClr val="FFFFFF"/>
                          </a:solidFill>
                          <a:latin typeface="Public Sans"/>
                          <a:ea typeface="Public Sans"/>
                          <a:cs typeface="Public Sans"/>
                        </a:rPr>
                        <a:t>VISN</a:t>
                      </a:r>
                    </a:p>
                  </a:txBody>
                  <a:tcPr marL="91440" marR="91440" marT="45720" marB="45720">
                    <a:solidFill>
                      <a:srgbClr val="3195D3"/>
                    </a:solidFill>
                  </a:tcPr>
                </a:tc>
                <a:tc>
                  <a:txBody>
                    <a:bodyPr lIns="142875" tIns="142875" rIns="142875" bIns="142875"/>
                    <a:lstStyle/>
                    <a:p>
                      <a:r>
                        <a:rPr sz="2175" b="1">
                          <a:solidFill>
                            <a:srgbClr val="FFFFFF"/>
                          </a:solidFill>
                          <a:latin typeface="Public Sans"/>
                          <a:ea typeface="Public Sans"/>
                          <a:cs typeface="Public Sans"/>
                        </a:rPr>
                        <a:t>Examples listed on the DMG website</a:t>
                      </a:r>
                    </a:p>
                  </a:txBody>
                  <a:tcPr marL="91440" marR="91440" marT="45720" marB="45720">
                    <a:solidFill>
                      <a:srgbClr val="3195D3"/>
                    </a:solidFill>
                  </a:tcPr>
                </a:tc>
              </a:tr>
              <a:tr h="660797">
                <a:tc>
                  <a:txBody>
                    <a:bodyPr lIns="142875" tIns="142875" rIns="142875" bIns="142875"/>
                    <a:lstStyle/>
                    <a:p>
                      <a:r>
                        <a:rPr sz="2175" b="1">
                          <a:solidFill>
                            <a:srgbClr val="3D3D3D"/>
                          </a:solidFill>
                          <a:latin typeface="Public Sans"/>
                          <a:ea typeface="Public Sans"/>
                          <a:cs typeface="Public Sans"/>
                        </a:rPr>
                        <a:t>2</a:t>
                      </a:r>
                    </a:p>
                  </a:txBody>
                  <a:tcPr marL="91440" marR="91440" marT="45720" marB="45720">
                    <a:solidFill>
                      <a:srgbClr val="EAF4FA"/>
                    </a:solidFill>
                  </a:tcPr>
                </a:tc>
                <a:tc>
                  <a:txBody>
                    <a:bodyPr lIns="142875" tIns="142875" rIns="142875" bIns="142875"/>
                    <a:lstStyle/>
                    <a:p>
                      <a:r>
                        <a:rPr sz="2175" b="0">
                          <a:solidFill>
                            <a:srgbClr val="3D3D3D"/>
                          </a:solidFill>
                          <a:latin typeface="Public Sans"/>
                          <a:ea typeface="Public Sans"/>
                          <a:cs typeface="Public Sans"/>
                        </a:rPr>
                        <a:t>Albany, Buffalo, Canandaigua, Syracuse</a:t>
                      </a:r>
                    </a:p>
                  </a:txBody>
                  <a:tcPr marL="91440" marR="91440" marT="45720" marB="45720">
                    <a:solidFill>
                      <a:srgbClr val="EAF4FA"/>
                    </a:solidFill>
                  </a:tcPr>
                </a:tc>
              </a:tr>
              <a:tr h="660797">
                <a:tc>
                  <a:txBody>
                    <a:bodyPr lIns="142875" tIns="142875" rIns="142875" bIns="142875"/>
                    <a:lstStyle/>
                    <a:p>
                      <a:r>
                        <a:rPr sz="2175" b="1">
                          <a:solidFill>
                            <a:srgbClr val="3D3D3D"/>
                          </a:solidFill>
                          <a:latin typeface="Public Sans"/>
                          <a:ea typeface="Public Sans"/>
                          <a:cs typeface="Public Sans"/>
                        </a:rPr>
                        <a:t>5</a:t>
                      </a:r>
                    </a:p>
                  </a:txBody>
                  <a:tcPr marL="91440" marR="91440" marT="45720" marB="45720">
                    <a:solidFill>
                      <a:srgbClr val="FFFFFF"/>
                    </a:solidFill>
                  </a:tcPr>
                </a:tc>
                <a:tc>
                  <a:txBody>
                    <a:bodyPr lIns="142875" tIns="142875" rIns="142875" bIns="142875"/>
                    <a:lstStyle/>
                    <a:p>
                      <a:r>
                        <a:rPr sz="2175" b="0">
                          <a:solidFill>
                            <a:srgbClr val="3D3D3D"/>
                          </a:solidFill>
                          <a:latin typeface="Public Sans"/>
                          <a:ea typeface="Public Sans"/>
                          <a:cs typeface="Public Sans"/>
                        </a:rPr>
                        <a:t>Clarksburg, Huntington, Baltimore, Martinsburg, Washington DC</a:t>
                      </a:r>
                    </a:p>
                  </a:txBody>
                  <a:tcPr marL="91440" marR="91440" marT="45720" marB="45720">
                    <a:solidFill>
                      <a:srgbClr val="FFFFFF"/>
                    </a:solidFill>
                  </a:tcPr>
                </a:tc>
              </a:tr>
              <a:tr h="660797">
                <a:tc>
                  <a:txBody>
                    <a:bodyPr lIns="142875" tIns="142875" rIns="142875" bIns="142875"/>
                    <a:lstStyle/>
                    <a:p>
                      <a:r>
                        <a:rPr sz="2175" b="1">
                          <a:solidFill>
                            <a:srgbClr val="3D3D3D"/>
                          </a:solidFill>
                          <a:latin typeface="Public Sans"/>
                          <a:ea typeface="Public Sans"/>
                          <a:cs typeface="Public Sans"/>
                        </a:rPr>
                        <a:t>7</a:t>
                      </a:r>
                    </a:p>
                  </a:txBody>
                  <a:tcPr marL="91440" marR="91440" marT="45720" marB="45720">
                    <a:solidFill>
                      <a:srgbClr val="EAF4FA"/>
                    </a:solidFill>
                  </a:tcPr>
                </a:tc>
                <a:tc>
                  <a:txBody>
                    <a:bodyPr lIns="142875" tIns="142875" rIns="142875" bIns="142875"/>
                    <a:lstStyle/>
                    <a:p>
                      <a:r>
                        <a:rPr sz="2175" b="0">
                          <a:solidFill>
                            <a:srgbClr val="3D3D3D"/>
                          </a:solidFill>
                          <a:latin typeface="Public Sans"/>
                          <a:ea typeface="Public Sans"/>
                          <a:cs typeface="Public Sans"/>
                        </a:rPr>
                        <a:t>Atlanta, Birmingham, Dublin, Montgomery, Augusta, Charleston</a:t>
                      </a:r>
                    </a:p>
                  </a:txBody>
                  <a:tcPr marL="91440" marR="91440" marT="45720" marB="45720">
                    <a:solidFill>
                      <a:srgbClr val="EAF4FA"/>
                    </a:solidFill>
                  </a:tcPr>
                </a:tc>
              </a:tr>
              <a:tr h="660797">
                <a:tc>
                  <a:txBody>
                    <a:bodyPr lIns="142875" tIns="142875" rIns="142875" bIns="142875"/>
                    <a:lstStyle/>
                    <a:p>
                      <a:r>
                        <a:rPr sz="2175" b="1">
                          <a:solidFill>
                            <a:srgbClr val="3D3D3D"/>
                          </a:solidFill>
                          <a:latin typeface="Public Sans"/>
                          <a:ea typeface="Public Sans"/>
                          <a:cs typeface="Public Sans"/>
                        </a:rPr>
                        <a:t>8</a:t>
                      </a:r>
                    </a:p>
                  </a:txBody>
                  <a:tcPr marL="91440" marR="91440" marT="45720" marB="45720">
                    <a:solidFill>
                      <a:srgbClr val="FFFFFF"/>
                    </a:solidFill>
                  </a:tcPr>
                </a:tc>
                <a:tc>
                  <a:txBody>
                    <a:bodyPr lIns="142875" tIns="142875" rIns="142875" bIns="142875"/>
                    <a:lstStyle/>
                    <a:p>
                      <a:r>
                        <a:rPr sz="2175" b="0">
                          <a:solidFill>
                            <a:srgbClr val="3D3D3D"/>
                          </a:solidFill>
                          <a:latin typeface="Public Sans"/>
                          <a:ea typeface="Public Sans"/>
                          <a:cs typeface="Public Sans"/>
                        </a:rPr>
                        <a:t>San Juan, Gainesville, Tampa, Miami, Broward, Orlando</a:t>
                      </a:r>
                    </a:p>
                  </a:txBody>
                  <a:tcPr marL="91440" marR="91440" marT="45720" marB="45720">
                    <a:solidFill>
                      <a:srgbClr val="FFFFFF"/>
                    </a:solidFill>
                  </a:tcPr>
                </a:tc>
              </a:tr>
              <a:tr h="660797">
                <a:tc>
                  <a:txBody>
                    <a:bodyPr lIns="142875" tIns="142875" rIns="142875" bIns="142875"/>
                    <a:lstStyle/>
                    <a:p>
                      <a:r>
                        <a:rPr sz="2175" b="1">
                          <a:solidFill>
                            <a:srgbClr val="3D3D3D"/>
                          </a:solidFill>
                          <a:latin typeface="Public Sans"/>
                          <a:ea typeface="Public Sans"/>
                          <a:cs typeface="Public Sans"/>
                        </a:rPr>
                        <a:t>9</a:t>
                      </a:r>
                    </a:p>
                  </a:txBody>
                  <a:tcPr marL="91440" marR="91440" marT="45720" marB="45720">
                    <a:solidFill>
                      <a:srgbClr val="EAF4FA"/>
                    </a:solidFill>
                  </a:tcPr>
                </a:tc>
                <a:tc>
                  <a:txBody>
                    <a:bodyPr lIns="142875" tIns="142875" rIns="142875" bIns="142875"/>
                    <a:lstStyle/>
                    <a:p>
                      <a:r>
                        <a:rPr sz="2175" b="0">
                          <a:solidFill>
                            <a:srgbClr val="3D3D3D"/>
                          </a:solidFill>
                          <a:latin typeface="Public Sans"/>
                          <a:ea typeface="Public Sans"/>
                          <a:cs typeface="Public Sans"/>
                        </a:rPr>
                        <a:t>Mountain Home, Lexington, Memphis, Louisville, Tennessee Valley</a:t>
                      </a:r>
                    </a:p>
                  </a:txBody>
                  <a:tcPr marL="91440" marR="91440" marT="45720" marB="45720">
                    <a:solidFill>
                      <a:srgbClr val="EAF4FA"/>
                    </a:solidFill>
                  </a:tcPr>
                </a:tc>
              </a:tr>
              <a:tr h="660797">
                <a:tc>
                  <a:txBody>
                    <a:bodyPr lIns="142875" tIns="142875" rIns="142875" bIns="142875"/>
                    <a:lstStyle/>
                    <a:p>
                      <a:r>
                        <a:rPr sz="2175" b="1">
                          <a:solidFill>
                            <a:srgbClr val="3D3D3D"/>
                          </a:solidFill>
                          <a:latin typeface="Public Sans"/>
                          <a:ea typeface="Public Sans"/>
                          <a:cs typeface="Public Sans"/>
                        </a:rPr>
                        <a:t>21</a:t>
                      </a:r>
                    </a:p>
                  </a:txBody>
                  <a:tcPr marL="91440" marR="91440" marT="45720" marB="45720">
                    <a:solidFill>
                      <a:srgbClr val="FFFFFF"/>
                    </a:solidFill>
                  </a:tcPr>
                </a:tc>
                <a:tc>
                  <a:txBody>
                    <a:bodyPr lIns="142875" tIns="142875" rIns="142875" bIns="142875"/>
                    <a:lstStyle/>
                    <a:p>
                      <a:r>
                        <a:rPr sz="2175" b="0">
                          <a:solidFill>
                            <a:srgbClr val="3D3D3D"/>
                          </a:solidFill>
                          <a:latin typeface="Public Sans"/>
                          <a:ea typeface="Public Sans"/>
                          <a:cs typeface="Public Sans"/>
                        </a:rPr>
                        <a:t>Fresno, Reno, North Las Vegas</a:t>
                      </a:r>
                    </a:p>
                  </a:txBody>
                  <a:tcPr marL="91440" marR="91440" marT="45720" marB="45720">
                    <a:solidFill>
                      <a:srgbClr val="FFFFFF"/>
                    </a:solidFill>
                  </a:tcPr>
                </a:tc>
              </a:tr>
              <a:tr h="660797">
                <a:tc>
                  <a:txBody>
                    <a:bodyPr lIns="142875" tIns="142875" rIns="142875" bIns="142875"/>
                    <a:lstStyle/>
                    <a:p>
                      <a:r>
                        <a:rPr sz="2175" b="1">
                          <a:solidFill>
                            <a:srgbClr val="3D3D3D"/>
                          </a:solidFill>
                          <a:latin typeface="Public Sans"/>
                          <a:ea typeface="Public Sans"/>
                          <a:cs typeface="Public Sans"/>
                        </a:rPr>
                        <a:t>22</a:t>
                      </a:r>
                    </a:p>
                  </a:txBody>
                  <a:tcPr marL="91440" marR="91440" marT="45720" marB="45720">
                    <a:solidFill>
                      <a:srgbClr val="EAF4FA"/>
                    </a:solidFill>
                  </a:tcPr>
                </a:tc>
                <a:tc>
                  <a:txBody>
                    <a:bodyPr lIns="142875" tIns="142875" rIns="142875" bIns="142875"/>
                    <a:lstStyle/>
                    <a:p>
                      <a:r>
                        <a:rPr sz="2175" b="0">
                          <a:solidFill>
                            <a:srgbClr val="3D3D3D"/>
                          </a:solidFill>
                          <a:latin typeface="Public Sans"/>
                          <a:ea typeface="Public Sans"/>
                          <a:cs typeface="Public Sans"/>
                        </a:rPr>
                        <a:t>Prescott, Phoenix, Tucson, Long Beach</a:t>
                      </a:r>
                    </a:p>
                  </a:txBody>
                  <a:tcPr marL="91440" marR="91440" marT="45720" marB="45720">
                    <a:solidFill>
                      <a:srgbClr val="EAF4FA"/>
                    </a:solidFill>
                  </a:tcPr>
                </a:tc>
              </a:tr>
            </a:tbl>
          </a:graphicData>
        </a:graphic>
      </p:graphicFrame>
      <p:sp>
        <p:nvSpPr>
          <p:cNvPr id="9" name="">
            <a:extLst xmlns:a="http://schemas.openxmlformats.org/drawingml/2006/main">
              <a:ext uri="{FF2B5EF4-FFF2-40B4-BE49-F238E27FC236}">
                <a16:creationId xmlns:a16="http://schemas.microsoft.com/office/drawing/2014/main" id="{A18F0AC9-D8AE-4AF3-8E13-F88136782611}"/>
              </a:ext>
            </a:extLst>
          </p:cNvPr>
          <p:cNvSpPr>
            <a:spLocks xmlns:a="http://schemas.openxmlformats.org/drawingml/2006/main" noGrp="1"/>
          </p:cNvSpPr>
          <p:nvPr/>
        </p:nvSpPr>
        <p:spPr>
          <a:xfrm xmlns:a="http://schemas.openxmlformats.org/drawingml/2006/main">
            <a:off x="857250" y="9096375"/>
            <a:ext cx="16478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3195D3"/>
                </a:solidFill>
                <a:latin typeface="Public Sans"/>
                <a:ea typeface="Public Sans"/>
                <a:cs typeface="Public Sans"/>
              </a:defRPr>
            </a:defPPr>
          </a:lstStyle>
          <a:p xmlns:a="http://schemas.openxmlformats.org/drawingml/2006/main">
            <a:pPr>
              <a:buNone/>
              <a:defRPr sz="2025" b="1">
                <a:solidFill>
                  <a:srgbClr val="3195D3"/>
                </a:solidFill>
                <a:latin typeface="Public Sans"/>
                <a:ea typeface="Public Sans"/>
                <a:cs typeface="Public Sans"/>
              </a:defRPr>
            </a:pPr>
            <a:r>
              <a:rPr sz="2025" b="1">
                <a:solidFill>
                  <a:srgbClr val="3195D3"/>
                </a:solidFill>
                <a:latin typeface="Public Sans"/>
                <a:ea typeface="Public Sans"/>
                <a:cs typeface="Public Sans"/>
              </a:rPr>
              <a:t>View the full facility list at </a:t>
            </a:r>
            <a:r>
              <a:rPr sz="2025" b="1">
                <a:solidFill>
                  <a:srgbClr val="3195D3"/>
                </a:solidFill>
                <a:latin typeface="Public Sans"/>
                <a:ea typeface="Public Sans"/>
                <a:cs typeface="Public Sans"/>
                <a:hlinkClick xmlns:r="http://schemas.openxmlformats.org/officeDocument/2006/relationships" r:id="R084eb10304a54559"/>
              </a:rPr>
              <a:t>dmg.health/about</a:t>
            </a:r>
          </a:p>
        </p:txBody>
      </p:sp>
    </p:spTree>
    <p:extLst>
      <p:ext uri="{BB962C8B-B14F-4D97-AF65-F5344CB8AC3E}">
        <p14:creationId xmlns:p14="http://schemas.microsoft.com/office/powerpoint/2010/main" val="2069834821"/>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620C462D-A177-4D37-98F3-ECCF0434E0F9}"/>
              </a:ext>
            </a:extLst>
          </p:cNvPr>
          <p:cNvPicPr>
            <a:picLocks xmlns:a="http://schemas.openxmlformats.org/drawingml/2006/main" noChangeAspect="1"/>
          </p:cNvPicPr>
          <p:nvPr/>
        </p:nvPicPr>
        <p:blipFill>
          <a:blip xmlns:r="http://schemas.openxmlformats.org/officeDocument/2006/relationships" xmlns:a="http://schemas.openxmlformats.org/drawingml/2006/main" r:embed="R4d582fc358eb4c3c"/>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44C88986-4123-44B1-987C-9555DECD4122}"/>
              </a:ext>
            </a:extLst>
          </p:cNvPr>
          <p:cNvPicPr>
            <a:picLocks xmlns:a="http://schemas.openxmlformats.org/drawingml/2006/main" noChangeAspect="1"/>
          </p:cNvPicPr>
          <p:nvPr/>
        </p:nvPicPr>
        <p:blipFill>
          <a:blip xmlns:r="http://schemas.openxmlformats.org/officeDocument/2006/relationships" xmlns:a="http://schemas.openxmlformats.org/drawingml/2006/main" r:embed="Rb9aadd2a3cce43a3"/>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90D51EEB-A9E2-475D-BE9B-A3B33903BC0F}"/>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Metrics to Track</a:t>
            </a:r>
          </a:p>
        </p:txBody>
      </p:sp>
      <p:sp>
        <p:nvSpPr>
          <p:cNvPr id="4" name="">
            <a:extLst xmlns:a="http://schemas.openxmlformats.org/drawingml/2006/main">
              <a:ext uri="{FF2B5EF4-FFF2-40B4-BE49-F238E27FC236}">
                <a16:creationId xmlns:a16="http://schemas.microsoft.com/office/drawing/2014/main" id="{1583E170-123D-48EC-9427-7B98CA25CFE7}"/>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Use the DMG app to record therapy use and patient feedback for provider follow-up.</a:t>
            </a:r>
          </a:p>
        </p:txBody>
      </p:sp>
      <p:sp>
        <p:nvSpPr>
          <p:cNvPr id="5" name="">
            <a:extLst xmlns:a="http://schemas.openxmlformats.org/drawingml/2006/main">
              <a:ext uri="{FF2B5EF4-FFF2-40B4-BE49-F238E27FC236}">
                <a16:creationId xmlns:a16="http://schemas.microsoft.com/office/drawing/2014/main" id="{6E063689-A6CB-4FA4-931F-3A641CB56E95}"/>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FF8CF14D-7D1B-4F74-9E87-9E87214C638F}"/>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EEE869D8-BA52-4D34-BB6A-492358D92295}"/>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26</a:t>
            </a:r>
          </a:p>
        </p:txBody>
      </p:sp>
      <p:pic>
        <p:nvPicPr>
          <p:cNvPr id="8" name="">
            <a:extLst xmlns:a="http://schemas.openxmlformats.org/drawingml/2006/main">
              <a:ext uri="{FF2B5EF4-FFF2-40B4-BE49-F238E27FC236}">
                <a16:creationId xmlns:a16="http://schemas.microsoft.com/office/drawing/2014/main" id="{A68A7B02-FBBA-4E12-B599-3EB7D2DA4419}"/>
              </a:ext>
            </a:extLst>
          </p:cNvPr>
          <p:cNvPicPr>
            <a:picLocks xmlns:a="http://schemas.openxmlformats.org/drawingml/2006/main" noChangeAspect="1"/>
          </p:cNvPicPr>
          <p:nvPr/>
        </p:nvPicPr>
        <p:blipFill>
          <a:blip xmlns:r="http://schemas.openxmlformats.org/officeDocument/2006/relationships" xmlns:a="http://schemas.openxmlformats.org/drawingml/2006/main" r:embed="Rbcb5da6c4a7b4d16"/>
          <a:stretch xmlns:a="http://schemas.openxmlformats.org/drawingml/2006/main"/>
        </p:blipFill>
        <p:spPr>
          <a:xfrm xmlns:a="http://schemas.openxmlformats.org/drawingml/2006/main">
            <a:off x="12897639" y="3571875"/>
            <a:ext cx="3922722" cy="5715000"/>
          </a:xfrm>
          <a:prstGeom xmlns:a="http://schemas.openxmlformats.org/drawingml/2006/main" prst="roundRect">
            <a:avLst>
              <a:gd name="adj" fmla="val 4348"/>
            </a:avLst>
          </a:prstGeom>
        </p:spPr>
      </p:pic>
      <p:sp>
        <p:nvSpPr>
          <p:cNvPr id="9" name="">
            <a:extLst xmlns:a="http://schemas.openxmlformats.org/drawingml/2006/main">
              <a:ext uri="{FF2B5EF4-FFF2-40B4-BE49-F238E27FC236}">
                <a16:creationId xmlns:a16="http://schemas.microsoft.com/office/drawing/2014/main" id="{A6F9F6D4-78B3-4D8E-9840-4C9F8AB9EEE7}"/>
              </a:ext>
            </a:extLst>
          </p:cNvPr>
          <p:cNvSpPr>
            <a:spLocks xmlns:a="http://schemas.openxmlformats.org/drawingml/2006/main" noGrp="1"/>
          </p:cNvSpPr>
          <p:nvPr/>
        </p:nvSpPr>
        <p:spPr>
          <a:xfrm xmlns:a="http://schemas.openxmlformats.org/drawingml/2006/main">
            <a:off x="857250" y="3619500"/>
            <a:ext cx="10763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01</a:t>
            </a:r>
          </a:p>
        </p:txBody>
      </p:sp>
      <p:sp>
        <p:nvSpPr>
          <p:cNvPr id="10" name="">
            <a:extLst xmlns:a="http://schemas.openxmlformats.org/drawingml/2006/main">
              <a:ext uri="{FF2B5EF4-FFF2-40B4-BE49-F238E27FC236}">
                <a16:creationId xmlns:a16="http://schemas.microsoft.com/office/drawing/2014/main" id="{756011FA-AC7D-4A75-9F2B-57FAFA34166E}"/>
              </a:ext>
            </a:extLst>
          </p:cNvPr>
          <p:cNvSpPr>
            <a:spLocks xmlns:a="http://schemas.openxmlformats.org/drawingml/2006/main" noGrp="1"/>
          </p:cNvSpPr>
          <p:nvPr/>
        </p:nvSpPr>
        <p:spPr>
          <a:xfrm xmlns:a="http://schemas.openxmlformats.org/drawingml/2006/main">
            <a:off x="857250" y="41243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Protocol adherence and daily use: at least one session daily for 30 days. Ask: Did you use your device as prescribed?</a:t>
            </a:r>
          </a:p>
        </p:txBody>
      </p:sp>
      <p:sp>
        <p:nvSpPr>
          <p:cNvPr id="11" name="">
            <a:extLst xmlns:a="http://schemas.openxmlformats.org/drawingml/2006/main">
              <a:ext uri="{FF2B5EF4-FFF2-40B4-BE49-F238E27FC236}">
                <a16:creationId xmlns:a16="http://schemas.microsoft.com/office/drawing/2014/main" id="{F1D256C4-C4B2-41B4-BB18-F87F1A61E457}"/>
              </a:ext>
            </a:extLst>
          </p:cNvPr>
          <p:cNvSpPr>
            <a:spLocks xmlns:a="http://schemas.openxmlformats.org/drawingml/2006/main" noGrp="1"/>
          </p:cNvSpPr>
          <p:nvPr/>
        </p:nvSpPr>
        <p:spPr>
          <a:xfrm xmlns:a="http://schemas.openxmlformats.org/drawingml/2006/main">
            <a:off x="857250" y="5048250"/>
            <a:ext cx="10763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02</a:t>
            </a:r>
          </a:p>
        </p:txBody>
      </p:sp>
      <p:sp>
        <p:nvSpPr>
          <p:cNvPr id="12" name="">
            <a:extLst xmlns:a="http://schemas.openxmlformats.org/drawingml/2006/main">
              <a:ext uri="{FF2B5EF4-FFF2-40B4-BE49-F238E27FC236}">
                <a16:creationId xmlns:a16="http://schemas.microsoft.com/office/drawing/2014/main" id="{B13C950F-72AA-4738-8CB2-E49DE74BF3D9}"/>
              </a:ext>
            </a:extLst>
          </p:cNvPr>
          <p:cNvSpPr>
            <a:spLocks xmlns:a="http://schemas.openxmlformats.org/drawingml/2006/main" noGrp="1"/>
          </p:cNvSpPr>
          <p:nvPr/>
        </p:nvSpPr>
        <p:spPr>
          <a:xfrm xmlns:a="http://schemas.openxmlformats.org/drawingml/2006/main">
            <a:off x="857250" y="55530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Patient feedback. Ask: How did you find the therapy sessions?</a:t>
            </a:r>
          </a:p>
        </p:txBody>
      </p:sp>
      <p:sp>
        <p:nvSpPr>
          <p:cNvPr id="13" name="">
            <a:extLst xmlns:a="http://schemas.openxmlformats.org/drawingml/2006/main">
              <a:ext uri="{FF2B5EF4-FFF2-40B4-BE49-F238E27FC236}">
                <a16:creationId xmlns:a16="http://schemas.microsoft.com/office/drawing/2014/main" id="{9076480B-1AEC-46AF-A335-C5AE80E6FF85}"/>
              </a:ext>
            </a:extLst>
          </p:cNvPr>
          <p:cNvSpPr>
            <a:spLocks xmlns:a="http://schemas.openxmlformats.org/drawingml/2006/main" noGrp="1"/>
          </p:cNvSpPr>
          <p:nvPr/>
        </p:nvSpPr>
        <p:spPr>
          <a:xfrm xmlns:a="http://schemas.openxmlformats.org/drawingml/2006/main">
            <a:off x="857250" y="6477000"/>
            <a:ext cx="10763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03</a:t>
            </a:r>
          </a:p>
        </p:txBody>
      </p:sp>
      <p:sp>
        <p:nvSpPr>
          <p:cNvPr id="14" name="">
            <a:extLst xmlns:a="http://schemas.openxmlformats.org/drawingml/2006/main">
              <a:ext uri="{FF2B5EF4-FFF2-40B4-BE49-F238E27FC236}">
                <a16:creationId xmlns:a16="http://schemas.microsoft.com/office/drawing/2014/main" id="{0B3E015A-E238-4DF0-B715-6E92A775D399}"/>
              </a:ext>
            </a:extLst>
          </p:cNvPr>
          <p:cNvSpPr>
            <a:spLocks xmlns:a="http://schemas.openxmlformats.org/drawingml/2006/main" noGrp="1"/>
          </p:cNvSpPr>
          <p:nvPr/>
        </p:nvSpPr>
        <p:spPr>
          <a:xfrm xmlns:a="http://schemas.openxmlformats.org/drawingml/2006/main">
            <a:off x="857250" y="6981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Pain and daily function over 4–6 weeks. Ask: On a scale of 1–10, what was your pain when you started, and what is it now?</a:t>
            </a:r>
          </a:p>
        </p:txBody>
      </p:sp>
      <p:sp>
        <p:nvSpPr>
          <p:cNvPr id="15" name="">
            <a:extLst xmlns:a="http://schemas.openxmlformats.org/drawingml/2006/main">
              <a:ext uri="{FF2B5EF4-FFF2-40B4-BE49-F238E27FC236}">
                <a16:creationId xmlns:a16="http://schemas.microsoft.com/office/drawing/2014/main" id="{B0BDD7AD-7FD9-4C74-AA6B-D88993081707}"/>
              </a:ext>
            </a:extLst>
          </p:cNvPr>
          <p:cNvSpPr>
            <a:spLocks xmlns:a="http://schemas.openxmlformats.org/drawingml/2006/main" noGrp="1"/>
          </p:cNvSpPr>
          <p:nvPr/>
        </p:nvSpPr>
        <p:spPr>
          <a:xfrm xmlns:a="http://schemas.openxmlformats.org/drawingml/2006/main">
            <a:off x="857250" y="7905750"/>
            <a:ext cx="10763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04</a:t>
            </a:r>
          </a:p>
        </p:txBody>
      </p:sp>
      <p:sp>
        <p:nvSpPr>
          <p:cNvPr id="16" name="">
            <a:extLst xmlns:a="http://schemas.openxmlformats.org/drawingml/2006/main">
              <a:ext uri="{FF2B5EF4-FFF2-40B4-BE49-F238E27FC236}">
                <a16:creationId xmlns:a16="http://schemas.microsoft.com/office/drawing/2014/main" id="{FE729148-10C0-4E80-AA6F-6053BA3770C3}"/>
              </a:ext>
            </a:extLst>
          </p:cNvPr>
          <p:cNvSpPr>
            <a:spLocks xmlns:a="http://schemas.openxmlformats.org/drawingml/2006/main" noGrp="1"/>
          </p:cNvSpPr>
          <p:nvPr/>
        </p:nvSpPr>
        <p:spPr>
          <a:xfrm xmlns:a="http://schemas.openxmlformats.org/drawingml/2006/main">
            <a:off x="857250" y="84105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Patient recommendation. Ask: Would you recommend this device to another Veteran?</a:t>
            </a:r>
          </a:p>
        </p:txBody>
      </p:sp>
    </p:spTree>
    <p:extLst>
      <p:ext uri="{BB962C8B-B14F-4D97-AF65-F5344CB8AC3E}">
        <p14:creationId xmlns:p14="http://schemas.microsoft.com/office/powerpoint/2010/main" val="34753880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5CD65820-D082-459C-8E89-3DC078ED8C66}"/>
              </a:ext>
            </a:extLst>
          </p:cNvPr>
          <p:cNvPicPr>
            <a:picLocks xmlns:a="http://schemas.openxmlformats.org/drawingml/2006/main" noChangeAspect="1"/>
          </p:cNvPicPr>
          <p:nvPr/>
        </p:nvPicPr>
        <p:blipFill>
          <a:blip xmlns:r="http://schemas.openxmlformats.org/officeDocument/2006/relationships" xmlns:a="http://schemas.openxmlformats.org/drawingml/2006/main" r:embed="R37a1f28948ca4bda"/>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3DF7255C-B110-4633-B6B8-539A53C32C7A}"/>
              </a:ext>
            </a:extLst>
          </p:cNvPr>
          <p:cNvPicPr>
            <a:picLocks xmlns:a="http://schemas.openxmlformats.org/drawingml/2006/main" noChangeAspect="1"/>
          </p:cNvPicPr>
          <p:nvPr/>
        </p:nvPicPr>
        <p:blipFill>
          <a:blip xmlns:r="http://schemas.openxmlformats.org/officeDocument/2006/relationships" xmlns:a="http://schemas.openxmlformats.org/drawingml/2006/main" r:embed="Ra227dd7d5f544421"/>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A3AC2501-6AE2-4E48-8602-1D73FF27A308}"/>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Partner Platform Practice</a:t>
            </a:r>
          </a:p>
        </p:txBody>
      </p:sp>
      <p:sp>
        <p:nvSpPr>
          <p:cNvPr id="4" name="">
            <a:extLst xmlns:a="http://schemas.openxmlformats.org/drawingml/2006/main">
              <a:ext uri="{FF2B5EF4-FFF2-40B4-BE49-F238E27FC236}">
                <a16:creationId xmlns:a16="http://schemas.microsoft.com/office/drawing/2014/main" id="{85F9356B-E1B7-49F0-B373-0FAF210DC143}"/>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5" name="">
            <a:extLst xmlns:a="http://schemas.openxmlformats.org/drawingml/2006/main">
              <a:ext uri="{FF2B5EF4-FFF2-40B4-BE49-F238E27FC236}">
                <a16:creationId xmlns:a16="http://schemas.microsoft.com/office/drawing/2014/main" id="{0483F86B-A46E-498C-93D9-DA5962C4C765}"/>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6" name="">
            <a:extLst xmlns:a="http://schemas.openxmlformats.org/drawingml/2006/main">
              <a:ext uri="{FF2B5EF4-FFF2-40B4-BE49-F238E27FC236}">
                <a16:creationId xmlns:a16="http://schemas.microsoft.com/office/drawing/2014/main" id="{972BCDC3-4CD9-4FC9-A5D0-04946CB28CD5}"/>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27</a:t>
            </a:r>
          </a:p>
        </p:txBody>
      </p:sp>
      <p:pic>
        <p:nvPicPr>
          <p:cNvPr id="7" name="">
            <a:extLst xmlns:a="http://schemas.openxmlformats.org/drawingml/2006/main">
              <a:ext uri="{FF2B5EF4-FFF2-40B4-BE49-F238E27FC236}">
                <a16:creationId xmlns:a16="http://schemas.microsoft.com/office/drawing/2014/main" id="{BFF4AB27-112B-4F2C-AC58-5B937568A28E}"/>
              </a:ext>
            </a:extLst>
          </p:cNvPr>
          <p:cNvPicPr>
            <a:picLocks xmlns:a="http://schemas.openxmlformats.org/drawingml/2006/main" noChangeAspect="1"/>
          </p:cNvPicPr>
          <p:nvPr/>
        </p:nvPicPr>
        <p:blipFill>
          <a:blip xmlns:r="http://schemas.openxmlformats.org/officeDocument/2006/relationships" xmlns:a="http://schemas.openxmlformats.org/drawingml/2006/main" r:embed="R162ca9874484418d"/>
          <a:srcRect xmlns:a="http://schemas.openxmlformats.org/drawingml/2006/main" l="53" t="0" r="53" b="0"/>
          <a:stretch xmlns:a="http://schemas.openxmlformats.org/drawingml/2006/main">
            <a:fillRect l="0" t="0" r="0" b="0"/>
          </a:stretch>
        </p:blipFill>
        <p:spPr>
          <a:xfrm xmlns:a="http://schemas.openxmlformats.org/drawingml/2006/main">
            <a:off x="10001250" y="3238500"/>
            <a:ext cx="7143750" cy="6000750"/>
          </a:xfrm>
          <a:prstGeom xmlns:a="http://schemas.openxmlformats.org/drawingml/2006/main" prst="roundRect">
            <a:avLst>
              <a:gd name="adj" fmla="val 3175"/>
            </a:avLst>
          </a:prstGeom>
        </p:spPr>
      </p:pic>
      <p:sp>
        <p:nvSpPr>
          <p:cNvPr id="8" name="">
            <a:extLst xmlns:a="http://schemas.openxmlformats.org/drawingml/2006/main">
              <a:ext uri="{FF2B5EF4-FFF2-40B4-BE49-F238E27FC236}">
                <a16:creationId xmlns:a16="http://schemas.microsoft.com/office/drawing/2014/main" id="{99C5C5E4-F612-4E11-BE25-AB9C3D2A65C7}"/>
              </a:ext>
            </a:extLst>
          </p:cNvPr>
          <p:cNvSpPr>
            <a:spLocks xmlns:a="http://schemas.openxmlformats.org/drawingml/2006/main" noGrp="1"/>
          </p:cNvSpPr>
          <p:nvPr/>
        </p:nvSpPr>
        <p:spPr>
          <a:xfrm xmlns:a="http://schemas.openxmlformats.org/drawingml/2006/main">
            <a:off x="857250" y="3810000"/>
            <a:ext cx="7905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Practice signing in, finding Resources and reviewing a sample order. Note any questions for your readiness review.</a:t>
            </a:r>
          </a:p>
        </p:txBody>
      </p:sp>
    </p:spTree>
    <p:extLst>
      <p:ext uri="{BB962C8B-B14F-4D97-AF65-F5344CB8AC3E}">
        <p14:creationId xmlns:p14="http://schemas.microsoft.com/office/powerpoint/2010/main" val="916932786"/>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DCF120EE-2BD1-442C-8FC9-0CEE1C73B1DD}"/>
              </a:ext>
            </a:extLst>
          </p:cNvPr>
          <p:cNvPicPr>
            <a:picLocks xmlns:a="http://schemas.openxmlformats.org/drawingml/2006/main" noChangeAspect="1"/>
          </p:cNvPicPr>
          <p:nvPr/>
        </p:nvPicPr>
        <p:blipFill>
          <a:blip xmlns:r="http://schemas.openxmlformats.org/officeDocument/2006/relationships" xmlns:a="http://schemas.openxmlformats.org/drawingml/2006/main" r:embed="Rec78dbca843943b3"/>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8AFA925F-3A1D-4273-8607-177A8C98302C}"/>
              </a:ext>
            </a:extLst>
          </p:cNvPr>
          <p:cNvPicPr>
            <a:picLocks xmlns:a="http://schemas.openxmlformats.org/drawingml/2006/main" noChangeAspect="1"/>
          </p:cNvPicPr>
          <p:nvPr/>
        </p:nvPicPr>
        <p:blipFill>
          <a:blip xmlns:r="http://schemas.openxmlformats.org/officeDocument/2006/relationships" xmlns:a="http://schemas.openxmlformats.org/drawingml/2006/main" r:embed="Rb6b6bff913864985"/>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8366A2C2-1461-4314-A58E-4E31A6530735}"/>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Partner Platform Access</a:t>
            </a:r>
          </a:p>
        </p:txBody>
      </p:sp>
      <p:sp>
        <p:nvSpPr>
          <p:cNvPr id="4" name="">
            <a:extLst xmlns:a="http://schemas.openxmlformats.org/drawingml/2006/main">
              <a:ext uri="{FF2B5EF4-FFF2-40B4-BE49-F238E27FC236}">
                <a16:creationId xmlns:a16="http://schemas.microsoft.com/office/drawing/2014/main" id="{472F9475-1361-4DF2-AB56-0691D5BA7618}"/>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Account access, mobile use, and your assigned records</a:t>
            </a:r>
          </a:p>
        </p:txBody>
      </p:sp>
      <p:sp>
        <p:nvSpPr>
          <p:cNvPr id="5" name="">
            <a:extLst xmlns:a="http://schemas.openxmlformats.org/drawingml/2006/main">
              <a:ext uri="{FF2B5EF4-FFF2-40B4-BE49-F238E27FC236}">
                <a16:creationId xmlns:a16="http://schemas.microsoft.com/office/drawing/2014/main" id="{62E955FA-F398-42FC-826C-60E43F18D364}"/>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C4274721-F7A2-4B28-A08C-FFBEF00933F1}"/>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A51B6060-6C0B-4923-B5A0-A27AD8866DD9}"/>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28</a:t>
            </a:r>
          </a:p>
        </p:txBody>
      </p:sp>
      <p:sp>
        <p:nvSpPr>
          <p:cNvPr id="8" name="">
            <a:extLst xmlns:a="http://schemas.openxmlformats.org/drawingml/2006/main">
              <a:ext uri="{FF2B5EF4-FFF2-40B4-BE49-F238E27FC236}">
                <a16:creationId xmlns:a16="http://schemas.microsoft.com/office/drawing/2014/main" id="{C0798893-F5B5-473B-A926-1A807E6FACAE}"/>
              </a:ext>
            </a:extLst>
          </p:cNvPr>
          <p:cNvSpPr>
            <a:spLocks xmlns:a="http://schemas.openxmlformats.org/drawingml/2006/main" noGrp="1"/>
          </p:cNvSpPr>
          <p:nvPr/>
        </p:nvSpPr>
        <p:spPr>
          <a:xfrm xmlns:a="http://schemas.openxmlformats.org/drawingml/2006/main">
            <a:off x="857250" y="3619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
            <a:extLst xmlns:a="http://schemas.openxmlformats.org/drawingml/2006/main">
              <a:ext uri="{FF2B5EF4-FFF2-40B4-BE49-F238E27FC236}">
                <a16:creationId xmlns:a16="http://schemas.microsoft.com/office/drawing/2014/main" id="{319C43D8-263D-4C9A-A930-EBF46D8DD83A}"/>
              </a:ext>
            </a:extLst>
          </p:cNvPr>
          <p:cNvSpPr>
            <a:spLocks xmlns:a="http://schemas.openxmlformats.org/drawingml/2006/main" noGrp="1"/>
          </p:cNvSpPr>
          <p:nvPr/>
        </p:nvSpPr>
        <p:spPr>
          <a:xfrm xmlns:a="http://schemas.openxmlformats.org/drawingml/2006/main">
            <a:off x="1714500" y="3619500"/>
            <a:ext cx="8477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0" name="">
            <a:extLst xmlns:a="http://schemas.openxmlformats.org/drawingml/2006/main">
              <a:ext uri="{FF2B5EF4-FFF2-40B4-BE49-F238E27FC236}">
                <a16:creationId xmlns:a16="http://schemas.microsoft.com/office/drawing/2014/main" id="{752691F1-FD38-4378-BA85-870C3F77AD37}"/>
              </a:ext>
            </a:extLst>
          </p:cNvPr>
          <p:cNvSpPr>
            <a:spLocks xmlns:a="http://schemas.openxmlformats.org/drawingml/2006/main" noGrp="1"/>
          </p:cNvSpPr>
          <p:nvPr/>
        </p:nvSpPr>
        <p:spPr>
          <a:xfrm xmlns:a="http://schemas.openxmlformats.org/drawingml/2006/main">
            <a:off x="1714500" y="4124325"/>
            <a:ext cx="8477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Use your invited email address to sign in at </a:t>
            </a:r>
            <a:r>
              <a:rPr sz="2325" b="0" u="sng">
                <a:solidFill>
                  <a:srgbClr val="3D3D3D"/>
                </a:solidFill>
                <a:latin typeface="Public Sans"/>
                <a:ea typeface="Public Sans"/>
                <a:cs typeface="Public Sans"/>
                <a:hlinkClick xmlns:r="http://schemas.openxmlformats.org/officeDocument/2006/relationships" r:id="R83ff5264e96c41b2"/>
              </a:rPr>
              <a:t>portal.dmg.health</a:t>
            </a:r>
            <a:r>
              <a:rPr sz="2325" b="0">
                <a:solidFill>
                  <a:srgbClr val="3D3D3D"/>
                </a:solidFill>
                <a:latin typeface="Public Sans"/>
                <a:ea typeface="Public Sans"/>
                <a:cs typeface="Public Sans"/>
              </a:rPr>
              <a:t>.</a:t>
            </a:r>
          </a:p>
        </p:txBody>
      </p:sp>
      <p:sp>
        <p:nvSpPr>
          <p:cNvPr id="11" name="">
            <a:extLst xmlns:a="http://schemas.openxmlformats.org/drawingml/2006/main">
              <a:ext uri="{FF2B5EF4-FFF2-40B4-BE49-F238E27FC236}">
                <a16:creationId xmlns:a16="http://schemas.microsoft.com/office/drawing/2014/main" id="{174007C6-B292-4C73-8195-6DC55B06C304}"/>
              </a:ext>
            </a:extLst>
          </p:cNvPr>
          <p:cNvSpPr>
            <a:spLocks xmlns:a="http://schemas.openxmlformats.org/drawingml/2006/main" noGrp="1"/>
          </p:cNvSpPr>
          <p:nvPr/>
        </p:nvSpPr>
        <p:spPr>
          <a:xfrm xmlns:a="http://schemas.openxmlformats.org/drawingml/2006/main">
            <a:off x="857250" y="504825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
            <a:extLst xmlns:a="http://schemas.openxmlformats.org/drawingml/2006/main">
              <a:ext uri="{FF2B5EF4-FFF2-40B4-BE49-F238E27FC236}">
                <a16:creationId xmlns:a16="http://schemas.microsoft.com/office/drawing/2014/main" id="{E1325C06-F329-4E71-959C-A3C91BA5D8C0}"/>
              </a:ext>
            </a:extLst>
          </p:cNvPr>
          <p:cNvSpPr>
            <a:spLocks xmlns:a="http://schemas.openxmlformats.org/drawingml/2006/main" noGrp="1"/>
          </p:cNvSpPr>
          <p:nvPr/>
        </p:nvSpPr>
        <p:spPr>
          <a:xfrm xmlns:a="http://schemas.openxmlformats.org/drawingml/2006/main">
            <a:off x="1714500" y="5048250"/>
            <a:ext cx="8477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3" name="">
            <a:extLst xmlns:a="http://schemas.openxmlformats.org/drawingml/2006/main">
              <a:ext uri="{FF2B5EF4-FFF2-40B4-BE49-F238E27FC236}">
                <a16:creationId xmlns:a16="http://schemas.microsoft.com/office/drawing/2014/main" id="{8A57FE45-C435-4C3C-A63C-BE5F1C5BEB8D}"/>
              </a:ext>
            </a:extLst>
          </p:cNvPr>
          <p:cNvSpPr>
            <a:spLocks xmlns:a="http://schemas.openxmlformats.org/drawingml/2006/main" noGrp="1"/>
          </p:cNvSpPr>
          <p:nvPr/>
        </p:nvSpPr>
        <p:spPr>
          <a:xfrm xmlns:a="http://schemas.openxmlformats.org/drawingml/2006/main">
            <a:off x="1714500" y="5553075"/>
            <a:ext cx="8477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Confirm access on the desktop or mobile device you plan to use.</a:t>
            </a:r>
          </a:p>
        </p:txBody>
      </p:sp>
      <p:sp>
        <p:nvSpPr>
          <p:cNvPr id="14" name="">
            <a:extLst xmlns:a="http://schemas.openxmlformats.org/drawingml/2006/main">
              <a:ext uri="{FF2B5EF4-FFF2-40B4-BE49-F238E27FC236}">
                <a16:creationId xmlns:a16="http://schemas.microsoft.com/office/drawing/2014/main" id="{13AC4A01-2833-4795-9E65-0326C6AD3C76}"/>
              </a:ext>
            </a:extLst>
          </p:cNvPr>
          <p:cNvSpPr>
            <a:spLocks xmlns:a="http://schemas.openxmlformats.org/drawingml/2006/main" noGrp="1"/>
          </p:cNvSpPr>
          <p:nvPr/>
        </p:nvSpPr>
        <p:spPr>
          <a:xfrm xmlns:a="http://schemas.openxmlformats.org/drawingml/2006/main">
            <a:off x="857250" y="64770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
            <a:extLst xmlns:a="http://schemas.openxmlformats.org/drawingml/2006/main">
              <a:ext uri="{FF2B5EF4-FFF2-40B4-BE49-F238E27FC236}">
                <a16:creationId xmlns:a16="http://schemas.microsoft.com/office/drawing/2014/main" id="{2D55AFFD-7656-4A57-9767-9B7F242BED42}"/>
              </a:ext>
            </a:extLst>
          </p:cNvPr>
          <p:cNvSpPr>
            <a:spLocks xmlns:a="http://schemas.openxmlformats.org/drawingml/2006/main" noGrp="1"/>
          </p:cNvSpPr>
          <p:nvPr/>
        </p:nvSpPr>
        <p:spPr>
          <a:xfrm xmlns:a="http://schemas.openxmlformats.org/drawingml/2006/main">
            <a:off x="1714500" y="6477000"/>
            <a:ext cx="8477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6" name="">
            <a:extLst xmlns:a="http://schemas.openxmlformats.org/drawingml/2006/main">
              <a:ext uri="{FF2B5EF4-FFF2-40B4-BE49-F238E27FC236}">
                <a16:creationId xmlns:a16="http://schemas.microsoft.com/office/drawing/2014/main" id="{3539B567-4252-4651-A514-F17E9436E39E}"/>
              </a:ext>
            </a:extLst>
          </p:cNvPr>
          <p:cNvSpPr>
            <a:spLocks xmlns:a="http://schemas.openxmlformats.org/drawingml/2006/main" noGrp="1"/>
          </p:cNvSpPr>
          <p:nvPr/>
        </p:nvSpPr>
        <p:spPr>
          <a:xfrm xmlns:a="http://schemas.openxmlformats.org/drawingml/2006/main">
            <a:off x="1714500" y="6981825"/>
            <a:ext cx="8477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Check that available records and resources match your assigned role.</a:t>
            </a:r>
          </a:p>
        </p:txBody>
      </p:sp>
      <p:sp>
        <p:nvSpPr>
          <p:cNvPr id="17" name="">
            <a:extLst xmlns:a="http://schemas.openxmlformats.org/drawingml/2006/main">
              <a:ext uri="{FF2B5EF4-FFF2-40B4-BE49-F238E27FC236}">
                <a16:creationId xmlns:a16="http://schemas.microsoft.com/office/drawing/2014/main" id="{8B2380BA-DF95-4454-A675-2F50AFF3E952}"/>
              </a:ext>
            </a:extLst>
          </p:cNvPr>
          <p:cNvSpPr>
            <a:spLocks xmlns:a="http://schemas.openxmlformats.org/drawingml/2006/main" noGrp="1"/>
          </p:cNvSpPr>
          <p:nvPr/>
        </p:nvSpPr>
        <p:spPr>
          <a:xfrm xmlns:a="http://schemas.openxmlformats.org/drawingml/2006/main">
            <a:off x="857250" y="790575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
            <a:extLst xmlns:a="http://schemas.openxmlformats.org/drawingml/2006/main">
              <a:ext uri="{FF2B5EF4-FFF2-40B4-BE49-F238E27FC236}">
                <a16:creationId xmlns:a16="http://schemas.microsoft.com/office/drawing/2014/main" id="{5FDF0C88-1EB1-439C-A444-8A43B56A463B}"/>
              </a:ext>
            </a:extLst>
          </p:cNvPr>
          <p:cNvSpPr>
            <a:spLocks xmlns:a="http://schemas.openxmlformats.org/drawingml/2006/main" noGrp="1"/>
          </p:cNvSpPr>
          <p:nvPr/>
        </p:nvSpPr>
        <p:spPr>
          <a:xfrm xmlns:a="http://schemas.openxmlformats.org/drawingml/2006/main">
            <a:off x="1714500" y="7905750"/>
            <a:ext cx="8477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9" name="">
            <a:extLst xmlns:a="http://schemas.openxmlformats.org/drawingml/2006/main">
              <a:ext uri="{FF2B5EF4-FFF2-40B4-BE49-F238E27FC236}">
                <a16:creationId xmlns:a16="http://schemas.microsoft.com/office/drawing/2014/main" id="{0F6BD945-2E58-4567-A3A7-95D639F440D0}"/>
              </a:ext>
            </a:extLst>
          </p:cNvPr>
          <p:cNvSpPr>
            <a:spLocks xmlns:a="http://schemas.openxmlformats.org/drawingml/2006/main" noGrp="1"/>
          </p:cNvSpPr>
          <p:nvPr/>
        </p:nvSpPr>
        <p:spPr>
          <a:xfrm xmlns:a="http://schemas.openxmlformats.org/drawingml/2006/main">
            <a:off x="1714500" y="8410575"/>
            <a:ext cx="8477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Locate Orders and Resources. Contact DMG if either is unavailable.</a:t>
            </a:r>
          </a:p>
        </p:txBody>
      </p:sp>
      <p:pic>
        <p:nvPicPr>
          <p:cNvPr id="20" name="">
            <a:extLst xmlns:a="http://schemas.openxmlformats.org/drawingml/2006/main">
              <a:ext uri="{FF2B5EF4-FFF2-40B4-BE49-F238E27FC236}">
                <a16:creationId xmlns:a16="http://schemas.microsoft.com/office/drawing/2014/main" id="{8FDCD19A-55E8-4ABD-91CC-A4F1703279AA}"/>
              </a:ext>
            </a:extLst>
          </p:cNvPr>
          <p:cNvPicPr>
            <a:picLocks xmlns:a="http://schemas.openxmlformats.org/drawingml/2006/main" noChangeAspect="1"/>
          </p:cNvPicPr>
          <p:nvPr/>
        </p:nvPicPr>
        <p:blipFill>
          <a:blip xmlns:r="http://schemas.openxmlformats.org/officeDocument/2006/relationships" xmlns:a="http://schemas.openxmlformats.org/drawingml/2006/main" r:embed="R37595dc14162447b"/>
          <a:stretch xmlns:a="http://schemas.openxmlformats.org/drawingml/2006/main"/>
        </p:blipFill>
        <p:spPr>
          <a:xfrm xmlns:a="http://schemas.openxmlformats.org/drawingml/2006/main">
            <a:off x="12135639" y="3571875"/>
            <a:ext cx="3922722" cy="5715000"/>
          </a:xfrm>
          <a:prstGeom xmlns:a="http://schemas.openxmlformats.org/drawingml/2006/main" prst="roundRect">
            <a:avLst>
              <a:gd name="adj" fmla="val 3333"/>
            </a:avLst>
          </a:prstGeom>
        </p:spPr>
      </p:pic>
    </p:spTree>
    <p:extLst>
      <p:ext uri="{BB962C8B-B14F-4D97-AF65-F5344CB8AC3E}">
        <p14:creationId xmlns:p14="http://schemas.microsoft.com/office/powerpoint/2010/main" val="109738106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71D740A3-523C-4809-9C3F-A70983AB3532}"/>
              </a:ext>
            </a:extLst>
          </p:cNvPr>
          <p:cNvPicPr>
            <a:picLocks xmlns:a="http://schemas.openxmlformats.org/drawingml/2006/main" noChangeAspect="1"/>
          </p:cNvPicPr>
          <p:nvPr/>
        </p:nvPicPr>
        <p:blipFill>
          <a:blip xmlns:r="http://schemas.openxmlformats.org/officeDocument/2006/relationships" xmlns:a="http://schemas.openxmlformats.org/drawingml/2006/main" r:embed="Rd7b54aaff32642b2"/>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C6C2004F-C499-42E6-884D-908A6C324C40}"/>
              </a:ext>
            </a:extLst>
          </p:cNvPr>
          <p:cNvPicPr>
            <a:picLocks xmlns:a="http://schemas.openxmlformats.org/drawingml/2006/main" noChangeAspect="1"/>
          </p:cNvPicPr>
          <p:nvPr/>
        </p:nvPicPr>
        <p:blipFill>
          <a:blip xmlns:r="http://schemas.openxmlformats.org/officeDocument/2006/relationships" xmlns:a="http://schemas.openxmlformats.org/drawingml/2006/main" r:embed="R30e8a493adba470a"/>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5BADF3AA-E531-4929-9E22-96AFF861F2D5}"/>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Product Resources</a:t>
            </a:r>
          </a:p>
        </p:txBody>
      </p:sp>
      <p:sp>
        <p:nvSpPr>
          <p:cNvPr id="4" name="">
            <a:extLst xmlns:a="http://schemas.openxmlformats.org/drawingml/2006/main">
              <a:ext uri="{FF2B5EF4-FFF2-40B4-BE49-F238E27FC236}">
                <a16:creationId xmlns:a16="http://schemas.microsoft.com/office/drawing/2014/main" id="{360720E5-2EAE-4371-8993-687BC7AFF4D2}"/>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Current materials for provider conversations and technical support</a:t>
            </a:r>
          </a:p>
        </p:txBody>
      </p:sp>
      <p:sp>
        <p:nvSpPr>
          <p:cNvPr id="5" name="">
            <a:extLst xmlns:a="http://schemas.openxmlformats.org/drawingml/2006/main">
              <a:ext uri="{FF2B5EF4-FFF2-40B4-BE49-F238E27FC236}">
                <a16:creationId xmlns:a16="http://schemas.microsoft.com/office/drawing/2014/main" id="{EA12466F-A328-46AA-8008-32791219B5F0}"/>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E7107FC9-FEC1-4E26-9E27-7F285665FD63}"/>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246C1800-CC54-47BD-91F5-C2A1D5BF18E8}"/>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29</a:t>
            </a:r>
          </a:p>
        </p:txBody>
      </p:sp>
      <p:sp>
        <p:nvSpPr>
          <p:cNvPr id="8" name="">
            <a:extLst xmlns:a="http://schemas.openxmlformats.org/drawingml/2006/main">
              <a:ext uri="{FF2B5EF4-FFF2-40B4-BE49-F238E27FC236}">
                <a16:creationId xmlns:a16="http://schemas.microsoft.com/office/drawing/2014/main" id="{A8AF3BB4-8A24-476A-A243-C46B76FDD559}"/>
              </a:ext>
            </a:extLst>
          </p:cNvPr>
          <p:cNvSpPr>
            <a:spLocks xmlns:a="http://schemas.openxmlformats.org/drawingml/2006/main" noGrp="1"/>
          </p:cNvSpPr>
          <p:nvPr/>
        </p:nvSpPr>
        <p:spPr>
          <a:xfrm xmlns:a="http://schemas.openxmlformats.org/drawingml/2006/main">
            <a:off x="857250"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700" b="1">
                <a:solidFill>
                  <a:srgbClr val="FFFFFF"/>
                </a:solidFill>
                <a:latin typeface="Sora"/>
                <a:ea typeface="Sora"/>
                <a:cs typeface="Sora"/>
              </a:defRPr>
            </a:defPPr>
          </a:lstStyle>
          <a:p xmlns:a="http://schemas.openxmlformats.org/drawingml/2006/main">
            <a:pPr>
              <a:buNone/>
              <a:defRPr sz="2700" b="1">
                <a:solidFill>
                  <a:srgbClr val="FFFFFF"/>
                </a:solidFill>
                <a:latin typeface="Sora"/>
                <a:ea typeface="Sora"/>
                <a:cs typeface="Sora"/>
              </a:defRPr>
            </a:pPr>
            <a:r>
              <a:rPr sz="2700" b="1">
                <a:solidFill>
                  <a:srgbClr val="FFFFFF"/>
                </a:solidFill>
                <a:latin typeface="Sora"/>
                <a:ea typeface="Sora"/>
                <a:cs typeface="Sora"/>
              </a:rPr>
              <a:t>PainShield</a:t>
            </a:r>
          </a:p>
        </p:txBody>
      </p:sp>
      <p:sp>
        <p:nvSpPr>
          <p:cNvPr id="9" name="">
            <a:extLst xmlns:a="http://schemas.openxmlformats.org/drawingml/2006/main">
              <a:ext uri="{FF2B5EF4-FFF2-40B4-BE49-F238E27FC236}">
                <a16:creationId xmlns:a16="http://schemas.microsoft.com/office/drawing/2014/main" id="{6647A83A-6C47-4CD5-A402-E9CC708D860D}"/>
              </a:ext>
            </a:extLst>
          </p:cNvPr>
          <p:cNvSpPr>
            <a:spLocks xmlns:a="http://schemas.openxmlformats.org/drawingml/2006/main" noGrp="1"/>
          </p:cNvSpPr>
          <p:nvPr/>
        </p:nvSpPr>
        <p:spPr>
          <a:xfrm xmlns:a="http://schemas.openxmlformats.org/drawingml/2006/main">
            <a:off x="933450"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Wearable ultrasound therapy</a:t>
            </a:r>
          </a:p>
          <a:p xmlns:a="http://schemas.openxmlformats.org/drawingml/2006/main">
            <a:r>
              <a:t/>
            </a:r>
          </a:p>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Product information and supporting studies</a:t>
            </a:r>
          </a:p>
          <a:p xmlns:a="http://schemas.openxmlformats.org/drawingml/2006/main">
            <a:r>
              <a:t/>
            </a:r>
          </a:p>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Patient quick-start materials</a:t>
            </a:r>
          </a:p>
          <a:p xmlns:a="http://schemas.openxmlformats.org/drawingml/2006/main">
            <a:r>
              <a:t/>
            </a:r>
          </a:p>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Current ordering and bundle details</a:t>
            </a:r>
          </a:p>
        </p:txBody>
      </p:sp>
      <p:sp>
        <p:nvSpPr>
          <p:cNvPr id="10" name="">
            <a:extLst xmlns:a="http://schemas.openxmlformats.org/drawingml/2006/main">
              <a:ext uri="{FF2B5EF4-FFF2-40B4-BE49-F238E27FC236}">
                <a16:creationId xmlns:a16="http://schemas.microsoft.com/office/drawing/2014/main" id="{170F3CA2-80DB-4328-B969-003CFFA98555}"/>
              </a:ext>
            </a:extLst>
          </p:cNvPr>
          <p:cNvSpPr>
            <a:spLocks xmlns:a="http://schemas.openxmlformats.org/drawingml/2006/main" noGrp="1"/>
          </p:cNvSpPr>
          <p:nvPr/>
        </p:nvSpPr>
        <p:spPr>
          <a:xfrm xmlns:a="http://schemas.openxmlformats.org/drawingml/2006/main">
            <a:off x="9382125"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700" b="1">
                <a:solidFill>
                  <a:srgbClr val="FFFFFF"/>
                </a:solidFill>
                <a:latin typeface="Sora"/>
                <a:ea typeface="Sora"/>
                <a:cs typeface="Sora"/>
              </a:defRPr>
            </a:defPPr>
          </a:lstStyle>
          <a:p xmlns:a="http://schemas.openxmlformats.org/drawingml/2006/main">
            <a:pPr>
              <a:buNone/>
              <a:defRPr sz="2700" b="1">
                <a:solidFill>
                  <a:srgbClr val="FFFFFF"/>
                </a:solidFill>
                <a:latin typeface="Sora"/>
                <a:ea typeface="Sora"/>
                <a:cs typeface="Sora"/>
              </a:defRPr>
            </a:pPr>
            <a:r>
              <a:rPr sz="2700" b="1">
                <a:solidFill>
                  <a:srgbClr val="FFFFFF"/>
                </a:solidFill>
                <a:latin typeface="Sora"/>
                <a:ea typeface="Sora"/>
                <a:cs typeface="Sora"/>
              </a:rPr>
              <a:t>ULTRABEAM</a:t>
            </a:r>
          </a:p>
        </p:txBody>
      </p:sp>
      <p:sp>
        <p:nvSpPr>
          <p:cNvPr id="11" name="">
            <a:extLst xmlns:a="http://schemas.openxmlformats.org/drawingml/2006/main">
              <a:ext uri="{FF2B5EF4-FFF2-40B4-BE49-F238E27FC236}">
                <a16:creationId xmlns:a16="http://schemas.microsoft.com/office/drawing/2014/main" id="{3FE129D2-0D69-4F41-8295-E3F300380AEA}"/>
              </a:ext>
            </a:extLst>
          </p:cNvPr>
          <p:cNvSpPr>
            <a:spLocks xmlns:a="http://schemas.openxmlformats.org/drawingml/2006/main" noGrp="1"/>
          </p:cNvSpPr>
          <p:nvPr/>
        </p:nvSpPr>
        <p:spPr>
          <a:xfrm xmlns:a="http://schemas.openxmlformats.org/drawingml/2006/main">
            <a:off x="9458325"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3D3D3D"/>
                </a:solidFill>
                <a:latin typeface="Public Sans"/>
                <a:ea typeface="Public Sans"/>
                <a:cs typeface="Public Sans"/>
              </a:defRPr>
            </a:defPPr>
          </a:lstStyle>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Wearable LED light therapy</a:t>
            </a:r>
          </a:p>
          <a:p xmlns:a="http://schemas.openxmlformats.org/drawingml/2006/main">
            <a:r>
              <a:t/>
            </a:r>
          </a:p>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Separate product specifications and literature</a:t>
            </a:r>
          </a:p>
          <a:p xmlns:a="http://schemas.openxmlformats.org/drawingml/2006/main">
            <a:r>
              <a:t/>
            </a:r>
          </a:p>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Patient instructions for this device</a:t>
            </a:r>
          </a:p>
          <a:p xmlns:a="http://schemas.openxmlformats.org/drawingml/2006/main">
            <a:r>
              <a:t/>
            </a:r>
          </a:p>
          <a:p xmlns:a="http://schemas.openxmlformats.org/drawingml/2006/main">
            <a:pPr>
              <a:buNone/>
              <a:defRPr sz="2550" b="0">
                <a:solidFill>
                  <a:srgbClr val="3D3D3D"/>
                </a:solidFill>
                <a:latin typeface="Public Sans"/>
                <a:ea typeface="Public Sans"/>
                <a:cs typeface="Public Sans"/>
              </a:defRPr>
            </a:pPr>
            <a:r>
              <a:rPr sz="2550" b="0">
                <a:solidFill>
                  <a:srgbClr val="3D3D3D"/>
                </a:solidFill>
                <a:latin typeface="Public Sans"/>
                <a:ea typeface="Public Sans"/>
                <a:cs typeface="Public Sans"/>
              </a:rPr>
              <a:t>Current ordering and bundle details</a:t>
            </a:r>
          </a:p>
        </p:txBody>
      </p:sp>
    </p:spTree>
    <p:extLst>
      <p:ext uri="{BB962C8B-B14F-4D97-AF65-F5344CB8AC3E}">
        <p14:creationId xmlns:p14="http://schemas.microsoft.com/office/powerpoint/2010/main" val="982372250"/>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FF5ACEF2-C2F3-411B-9F1B-DA2995317E09}"/>
              </a:ext>
            </a:extLst>
          </p:cNvPr>
          <p:cNvPicPr>
            <a:picLocks xmlns:a="http://schemas.openxmlformats.org/drawingml/2006/main" noChangeAspect="1"/>
          </p:cNvPicPr>
          <p:nvPr/>
        </p:nvPicPr>
        <p:blipFill>
          <a:blip xmlns:r="http://schemas.openxmlformats.org/officeDocument/2006/relationships" xmlns:a="http://schemas.openxmlformats.org/drawingml/2006/main" r:embed="R7a32a75f27c64762"/>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CA043321-7EAB-4C74-A8BF-6A5321079BA7}"/>
              </a:ext>
            </a:extLst>
          </p:cNvPr>
          <p:cNvPicPr>
            <a:picLocks xmlns:a="http://schemas.openxmlformats.org/drawingml/2006/main" noChangeAspect="1"/>
          </p:cNvPicPr>
          <p:nvPr/>
        </p:nvPicPr>
        <p:blipFill>
          <a:blip xmlns:r="http://schemas.openxmlformats.org/officeDocument/2006/relationships" xmlns:a="http://schemas.openxmlformats.org/drawingml/2006/main" r:embed="Rc1c5452b3c124fb6"/>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A34B3874-1CB0-4238-A516-115BAEC41E74}"/>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ULTRABEAM Product Overview</a:t>
            </a:r>
          </a:p>
        </p:txBody>
      </p:sp>
      <p:sp>
        <p:nvSpPr>
          <p:cNvPr id="4" name="">
            <a:extLst xmlns:a="http://schemas.openxmlformats.org/drawingml/2006/main">
              <a:ext uri="{FF2B5EF4-FFF2-40B4-BE49-F238E27FC236}">
                <a16:creationId xmlns:a16="http://schemas.microsoft.com/office/drawing/2014/main" id="{B1D7EAEE-2308-4215-84C3-DB958191E425}"/>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Wearable LED light therapy with separate product instructions and supporting resources</a:t>
            </a:r>
          </a:p>
        </p:txBody>
      </p:sp>
      <p:sp>
        <p:nvSpPr>
          <p:cNvPr id="5" name="">
            <a:extLst xmlns:a="http://schemas.openxmlformats.org/drawingml/2006/main">
              <a:ext uri="{FF2B5EF4-FFF2-40B4-BE49-F238E27FC236}">
                <a16:creationId xmlns:a16="http://schemas.microsoft.com/office/drawing/2014/main" id="{30159ED4-37E0-41B6-BF40-EA592B11A388}"/>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81A28828-2FDA-417C-B527-64E1C85ABAD3}"/>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F074608E-5193-40F2-8162-4FA5E5424551}"/>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30</a:t>
            </a:r>
          </a:p>
        </p:txBody>
      </p:sp>
      <p:sp>
        <p:nvSpPr>
          <p:cNvPr id="8" name="">
            <a:extLst xmlns:a="http://schemas.openxmlformats.org/drawingml/2006/main">
              <a:ext uri="{FF2B5EF4-FFF2-40B4-BE49-F238E27FC236}">
                <a16:creationId xmlns:a16="http://schemas.microsoft.com/office/drawing/2014/main" id="{F2EC07BD-B008-4787-B3BC-A0F3EDDC51E7}"/>
              </a:ext>
            </a:extLst>
          </p:cNvPr>
          <p:cNvSpPr>
            <a:spLocks xmlns:a="http://schemas.openxmlformats.org/drawingml/2006/main" noGrp="1"/>
          </p:cNvSpPr>
          <p:nvPr/>
        </p:nvSpPr>
        <p:spPr>
          <a:xfrm xmlns:a="http://schemas.openxmlformats.org/drawingml/2006/main">
            <a:off x="857250"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775" b="1">
                <a:solidFill>
                  <a:srgbClr val="FFFFFF"/>
                </a:solidFill>
                <a:latin typeface="Sora"/>
                <a:ea typeface="Sora"/>
                <a:cs typeface="Sora"/>
              </a:defRPr>
            </a:defPPr>
          </a:lstStyle>
          <a:p xmlns:a="http://schemas.openxmlformats.org/drawingml/2006/main">
            <a:pPr>
              <a:buNone/>
              <a:defRPr sz="2775" b="1">
                <a:solidFill>
                  <a:srgbClr val="FFFFFF"/>
                </a:solidFill>
                <a:latin typeface="Sora"/>
                <a:ea typeface="Sora"/>
                <a:cs typeface="Sora"/>
              </a:defRPr>
            </a:pPr>
            <a:r>
              <a:rPr sz="2775" b="1">
                <a:solidFill>
                  <a:srgbClr val="FFFFFF"/>
                </a:solidFill>
                <a:latin typeface="Sora"/>
                <a:ea typeface="Sora"/>
                <a:cs typeface="Sora"/>
              </a:rPr>
              <a:t>Treatment approach</a:t>
            </a:r>
          </a:p>
        </p:txBody>
      </p:sp>
      <p:sp>
        <p:nvSpPr>
          <p:cNvPr id="9" name="">
            <a:extLst xmlns:a="http://schemas.openxmlformats.org/drawingml/2006/main">
              <a:ext uri="{FF2B5EF4-FFF2-40B4-BE49-F238E27FC236}">
                <a16:creationId xmlns:a16="http://schemas.microsoft.com/office/drawing/2014/main" id="{AEC812C4-8A1E-41D6-88E3-348F997E956C}"/>
              </a:ext>
            </a:extLst>
          </p:cNvPr>
          <p:cNvSpPr>
            <a:spLocks xmlns:a="http://schemas.openxmlformats.org/drawingml/2006/main" noGrp="1"/>
          </p:cNvSpPr>
          <p:nvPr/>
        </p:nvSpPr>
        <p:spPr>
          <a:xfrm xmlns:a="http://schemas.openxmlformats.org/drawingml/2006/main">
            <a:off x="933450"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0">
                <a:solidFill>
                  <a:srgbClr val="3D3D3D"/>
                </a:solidFill>
                <a:latin typeface="Public Sans"/>
                <a:ea typeface="Public Sans"/>
                <a:cs typeface="Public Sans"/>
              </a:defRPr>
            </a:defPPr>
          </a:lstStyle>
          <a:p xmlns:a="http://schemas.openxmlformats.org/drawingml/2006/main">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Blue, red, and near-infrared light with topical heating for temporary relief of minor muscle and joint pain, stiffness, and muscle spasms.</a:t>
            </a:r>
          </a:p>
        </p:txBody>
      </p:sp>
      <p:sp>
        <p:nvSpPr>
          <p:cNvPr id="10" name="">
            <a:extLst xmlns:a="http://schemas.openxmlformats.org/drawingml/2006/main">
              <a:ext uri="{FF2B5EF4-FFF2-40B4-BE49-F238E27FC236}">
                <a16:creationId xmlns:a16="http://schemas.microsoft.com/office/drawing/2014/main" id="{4E8DE354-0BF6-45F1-A28C-4F119CF17648}"/>
              </a:ext>
            </a:extLst>
          </p:cNvPr>
          <p:cNvSpPr>
            <a:spLocks xmlns:a="http://schemas.openxmlformats.org/drawingml/2006/main" noGrp="1"/>
          </p:cNvSpPr>
          <p:nvPr/>
        </p:nvSpPr>
        <p:spPr>
          <a:xfrm xmlns:a="http://schemas.openxmlformats.org/drawingml/2006/main">
            <a:off x="9382125" y="3714750"/>
            <a:ext cx="8048625" cy="857250"/>
          </a:xfrm>
          <a:prstGeom xmlns:a="http://schemas.openxmlformats.org/drawingml/2006/main" prst="roundRect">
            <a:avLst>
              <a:gd name="adj" fmla="val 17778"/>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775" b="1">
                <a:solidFill>
                  <a:srgbClr val="FFFFFF"/>
                </a:solidFill>
                <a:latin typeface="Sora"/>
                <a:ea typeface="Sora"/>
                <a:cs typeface="Sora"/>
              </a:defRPr>
            </a:defPPr>
          </a:lstStyle>
          <a:p xmlns:a="http://schemas.openxmlformats.org/drawingml/2006/main">
            <a:pPr>
              <a:buNone/>
              <a:defRPr sz="2775" b="1">
                <a:solidFill>
                  <a:srgbClr val="FFFFFF"/>
                </a:solidFill>
                <a:latin typeface="Sora"/>
                <a:ea typeface="Sora"/>
                <a:cs typeface="Sora"/>
              </a:defRPr>
            </a:pPr>
            <a:r>
              <a:rPr sz="2775" b="1">
                <a:solidFill>
                  <a:srgbClr val="FFFFFF"/>
                </a:solidFill>
                <a:latin typeface="Sora"/>
                <a:ea typeface="Sora"/>
                <a:cs typeface="Sora"/>
              </a:rPr>
              <a:t>Home use</a:t>
            </a:r>
          </a:p>
        </p:txBody>
      </p:sp>
      <p:sp>
        <p:nvSpPr>
          <p:cNvPr id="11" name="">
            <a:extLst xmlns:a="http://schemas.openxmlformats.org/drawingml/2006/main">
              <a:ext uri="{FF2B5EF4-FFF2-40B4-BE49-F238E27FC236}">
                <a16:creationId xmlns:a16="http://schemas.microsoft.com/office/drawing/2014/main" id="{3D9E6279-4544-4109-8541-1A6ACBF5B6B7}"/>
              </a:ext>
            </a:extLst>
          </p:cNvPr>
          <p:cNvSpPr>
            <a:spLocks xmlns:a="http://schemas.openxmlformats.org/drawingml/2006/main" noGrp="1"/>
          </p:cNvSpPr>
          <p:nvPr/>
        </p:nvSpPr>
        <p:spPr>
          <a:xfrm xmlns:a="http://schemas.openxmlformats.org/drawingml/2006/main">
            <a:off x="9458325" y="4838700"/>
            <a:ext cx="7896225" cy="435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0">
                <a:solidFill>
                  <a:srgbClr val="3D3D3D"/>
                </a:solidFill>
                <a:latin typeface="Public Sans"/>
                <a:ea typeface="Public Sans"/>
                <a:cs typeface="Public Sans"/>
              </a:defRPr>
            </a:defPPr>
          </a:lstStyle>
          <a:p xmlns:a="http://schemas.openxmlformats.org/drawingml/2006/main">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Body-specific wraps for the shoulder, cervical area, back, knee, and hand/wrist. Ten-minute sessions shut off automatically.</a:t>
            </a:r>
          </a:p>
        </p:txBody>
      </p:sp>
      <p:pic>
        <p:nvPicPr>
          <p:cNvPr id="12" name="">
            <a:extLst xmlns:a="http://schemas.openxmlformats.org/drawingml/2006/main">
              <a:ext uri="{FF2B5EF4-FFF2-40B4-BE49-F238E27FC236}">
                <a16:creationId xmlns:a16="http://schemas.microsoft.com/office/drawing/2014/main" id="{C61C09B0-454D-4C0E-B4C8-663EA4BC24BA}"/>
              </a:ext>
            </a:extLst>
          </p:cNvPr>
          <p:cNvPicPr>
            <a:picLocks xmlns:a="http://schemas.openxmlformats.org/drawingml/2006/main" noChangeAspect="1"/>
          </p:cNvPicPr>
          <p:nvPr/>
        </p:nvPicPr>
        <p:blipFill>
          <a:blip xmlns:r="http://schemas.openxmlformats.org/officeDocument/2006/relationships" xmlns:a="http://schemas.openxmlformats.org/drawingml/2006/main" r:embed="Rbb8c080d974d451b"/>
          <a:stretch xmlns:a="http://schemas.openxmlformats.org/drawingml/2006/main"/>
        </p:blipFill>
        <p:spPr>
          <a:xfrm xmlns:a="http://schemas.openxmlformats.org/drawingml/2006/main">
            <a:off x="2381250" y="7384718"/>
            <a:ext cx="3143250" cy="1946938"/>
          </a:xfrm>
          <a:prstGeom xmlns:a="http://schemas.openxmlformats.org/drawingml/2006/main" prst="roundRect">
            <a:avLst>
              <a:gd name="adj" fmla="val 9756"/>
            </a:avLst>
          </a:prstGeom>
        </p:spPr>
      </p:pic>
      <p:pic>
        <p:nvPicPr>
          <p:cNvPr id="13" name="">
            <a:extLst xmlns:a="http://schemas.openxmlformats.org/drawingml/2006/main">
              <a:ext uri="{FF2B5EF4-FFF2-40B4-BE49-F238E27FC236}">
                <a16:creationId xmlns:a16="http://schemas.microsoft.com/office/drawing/2014/main" id="{DD3F0835-E3C3-4AE6-AD2E-872825DACC52}"/>
              </a:ext>
            </a:extLst>
          </p:cNvPr>
          <p:cNvPicPr>
            <a:picLocks xmlns:a="http://schemas.openxmlformats.org/drawingml/2006/main" noChangeAspect="1"/>
          </p:cNvPicPr>
          <p:nvPr/>
        </p:nvPicPr>
        <p:blipFill>
          <a:blip xmlns:r="http://schemas.openxmlformats.org/officeDocument/2006/relationships" xmlns:a="http://schemas.openxmlformats.org/drawingml/2006/main" r:embed="R62d9fd9e912840db"/>
          <a:stretch xmlns:a="http://schemas.openxmlformats.org/drawingml/2006/main"/>
        </p:blipFill>
        <p:spPr>
          <a:xfrm xmlns:a="http://schemas.openxmlformats.org/drawingml/2006/main">
            <a:off x="12001500" y="7396447"/>
            <a:ext cx="3143250" cy="1923481"/>
          </a:xfrm>
          <a:prstGeom xmlns:a="http://schemas.openxmlformats.org/drawingml/2006/main" prst="roundRect">
            <a:avLst>
              <a:gd name="adj" fmla="val 9756"/>
            </a:avLst>
          </a:prstGeom>
        </p:spPr>
      </p:pic>
    </p:spTree>
    <p:extLst>
      <p:ext uri="{BB962C8B-B14F-4D97-AF65-F5344CB8AC3E}">
        <p14:creationId xmlns:p14="http://schemas.microsoft.com/office/powerpoint/2010/main" val="1345615703"/>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218AA2DC-756F-427F-A8BD-4916C224F2B9}"/>
              </a:ext>
            </a:extLst>
          </p:cNvPr>
          <p:cNvPicPr>
            <a:picLocks xmlns:a="http://schemas.openxmlformats.org/drawingml/2006/main" noChangeAspect="1"/>
          </p:cNvPicPr>
          <p:nvPr/>
        </p:nvPicPr>
        <p:blipFill>
          <a:blip xmlns:r="http://schemas.openxmlformats.org/officeDocument/2006/relationships" xmlns:a="http://schemas.openxmlformats.org/drawingml/2006/main" r:embed="Rfb93d8cad1a64b58"/>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87CF69A4-A202-4C77-9593-2F40335442D4}"/>
              </a:ext>
            </a:extLst>
          </p:cNvPr>
          <p:cNvPicPr>
            <a:picLocks xmlns:a="http://schemas.openxmlformats.org/drawingml/2006/main" noChangeAspect="1"/>
          </p:cNvPicPr>
          <p:nvPr/>
        </p:nvPicPr>
        <p:blipFill>
          <a:blip xmlns:r="http://schemas.openxmlformats.org/officeDocument/2006/relationships" xmlns:a="http://schemas.openxmlformats.org/drawingml/2006/main" r:embed="R3940bae5f38b4398"/>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BD1B8455-B8C1-48C4-BCDC-F08C8572979B}"/>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ULTRABEAM Wraps and Ordering SKUs</a:t>
            </a:r>
          </a:p>
        </p:txBody>
      </p:sp>
      <p:sp>
        <p:nvSpPr>
          <p:cNvPr id="4" name="">
            <a:extLst xmlns:a="http://schemas.openxmlformats.org/drawingml/2006/main">
              <a:ext uri="{FF2B5EF4-FFF2-40B4-BE49-F238E27FC236}">
                <a16:creationId xmlns:a16="http://schemas.microsoft.com/office/drawing/2014/main" id="{3A925774-E971-476C-936F-81A2BCEE7CDE}"/>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Specify the correct wrap SKU when preparing product or consult information</a:t>
            </a:r>
          </a:p>
        </p:txBody>
      </p:sp>
      <p:sp>
        <p:nvSpPr>
          <p:cNvPr id="5" name="">
            <a:extLst xmlns:a="http://schemas.openxmlformats.org/drawingml/2006/main">
              <a:ext uri="{FF2B5EF4-FFF2-40B4-BE49-F238E27FC236}">
                <a16:creationId xmlns:a16="http://schemas.microsoft.com/office/drawing/2014/main" id="{FE5BA158-C6F8-4F28-9095-17A540E13988}"/>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1710D023-94E1-4521-AD55-05292E5C251B}"/>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7C6FAA83-DF32-4854-AE90-0D85954D0041}"/>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31</a:t>
            </a:r>
          </a:p>
        </p:txBody>
      </p:sp>
      <p:graphicFrame>
        <p:nvGraphicFramePr>
          <p:cNvPr id="8" name="">
            <a:extLst xmlns:a="http://schemas.openxmlformats.org/drawingml/2006/main">
              <a:ext uri="{FF2B5EF4-FFF2-40B4-BE49-F238E27FC236}">
                <a16:creationId xmlns:a16="http://schemas.microsoft.com/office/drawing/2014/main" id="{54A90969-E591-4AA2-BCCD-4CB2549E71B8}"/>
              </a:ext>
            </a:extLst>
          </p:cNvPr>
          <p:cNvGraphicFramePr/>
          <p:nvPr/>
        </p:nvGraphicFramePr>
        <p:xfrm>
          <a:off xmlns:a="http://schemas.openxmlformats.org/drawingml/2006/main" x="857250" y="3714750"/>
          <a:ext xmlns:a="http://schemas.openxmlformats.org/drawingml/2006/main" cx="16573500" cy="5429250"/>
        </p:xfrm>
        <a:graphic xmlns:a="http://schemas.openxmlformats.org/drawingml/2006/main">
          <a:graphicData uri="http://schemas.openxmlformats.org/drawingml/2006/table">
            <a:tbl>
              <a:tblPr/>
              <a:tblGrid>
                <a:gridCol w="9048750"/>
                <a:gridCol w="7524750"/>
              </a:tblGrid>
              <a:tr h="904875">
                <a:tc>
                  <a:txBody>
                    <a:bodyPr lIns="142875" tIns="142875" rIns="142875" bIns="142875"/>
                    <a:lstStyle/>
                    <a:p>
                      <a:r>
                        <a:rPr sz="2700" b="1">
                          <a:solidFill>
                            <a:srgbClr val="FFFFFF"/>
                          </a:solidFill>
                          <a:latin typeface="Public Sans"/>
                          <a:ea typeface="Public Sans"/>
                          <a:cs typeface="Public Sans"/>
                        </a:rPr>
                        <a:t>Treatment wrap</a:t>
                      </a:r>
                    </a:p>
                  </a:txBody>
                  <a:tcPr marL="91440" marR="91440" marT="45720" marB="45720">
                    <a:solidFill>
                      <a:srgbClr val="3195D3"/>
                    </a:solidFill>
                  </a:tcPr>
                </a:tc>
                <a:tc>
                  <a:txBody>
                    <a:bodyPr lIns="142875" tIns="142875" rIns="142875" bIns="142875"/>
                    <a:lstStyle/>
                    <a:p>
                      <a:r>
                        <a:rPr sz="2700" b="1">
                          <a:solidFill>
                            <a:srgbClr val="FFFFFF"/>
                          </a:solidFill>
                          <a:latin typeface="Public Sans"/>
                          <a:ea typeface="Public Sans"/>
                          <a:cs typeface="Public Sans"/>
                        </a:rPr>
                        <a:t>SKU</a:t>
                      </a:r>
                    </a:p>
                  </a:txBody>
                  <a:tcPr marL="91440" marR="91440" marT="45720" marB="45720">
                    <a:solidFill>
                      <a:srgbClr val="3195D3"/>
                    </a:solidFill>
                  </a:tcPr>
                </a:tc>
              </a:tr>
              <a:tr h="904875">
                <a:tc>
                  <a:txBody>
                    <a:bodyPr lIns="142875" tIns="142875" rIns="142875" bIns="142875"/>
                    <a:lstStyle/>
                    <a:p>
                      <a:r>
                        <a:rPr sz="2700" b="1">
                          <a:solidFill>
                            <a:srgbClr val="3D3D3D"/>
                          </a:solidFill>
                          <a:latin typeface="Public Sans"/>
                          <a:ea typeface="Public Sans"/>
                          <a:cs typeface="Public Sans"/>
                        </a:rPr>
                        <a:t>Shoulder</a:t>
                      </a:r>
                    </a:p>
                  </a:txBody>
                  <a:tcPr marL="91440" marR="91440" marT="45720" marB="45720">
                    <a:solidFill>
                      <a:srgbClr val="EAF4FA"/>
                    </a:solidFill>
                  </a:tcPr>
                </a:tc>
                <a:tc>
                  <a:txBody>
                    <a:bodyPr lIns="142875" tIns="142875" rIns="142875" bIns="142875"/>
                    <a:lstStyle/>
                    <a:p>
                      <a:r>
                        <a:rPr sz="2700" b="0">
                          <a:solidFill>
                            <a:srgbClr val="3D3D3D"/>
                          </a:solidFill>
                          <a:latin typeface="Public Sans"/>
                          <a:ea typeface="Public Sans"/>
                          <a:cs typeface="Public Sans"/>
                        </a:rPr>
                        <a:t>LLLTShoulder</a:t>
                      </a:r>
                    </a:p>
                  </a:txBody>
                  <a:tcPr marL="91440" marR="91440" marT="45720" marB="45720">
                    <a:solidFill>
                      <a:srgbClr val="EAF4FA"/>
                    </a:solidFill>
                  </a:tcPr>
                </a:tc>
              </a:tr>
              <a:tr h="904875">
                <a:tc>
                  <a:txBody>
                    <a:bodyPr lIns="142875" tIns="142875" rIns="142875" bIns="142875"/>
                    <a:lstStyle/>
                    <a:p>
                      <a:r>
                        <a:rPr sz="2700" b="1">
                          <a:solidFill>
                            <a:srgbClr val="3D3D3D"/>
                          </a:solidFill>
                          <a:latin typeface="Public Sans"/>
                          <a:ea typeface="Public Sans"/>
                          <a:cs typeface="Public Sans"/>
                        </a:rPr>
                        <a:t>Cervical</a:t>
                      </a:r>
                    </a:p>
                  </a:txBody>
                  <a:tcPr marL="91440" marR="91440" marT="45720" marB="45720">
                    <a:solidFill>
                      <a:srgbClr val="FFFFFF"/>
                    </a:solidFill>
                  </a:tcPr>
                </a:tc>
                <a:tc>
                  <a:txBody>
                    <a:bodyPr lIns="142875" tIns="142875" rIns="142875" bIns="142875"/>
                    <a:lstStyle/>
                    <a:p>
                      <a:r>
                        <a:rPr sz="2700" b="0">
                          <a:solidFill>
                            <a:srgbClr val="3D3D3D"/>
                          </a:solidFill>
                          <a:latin typeface="Public Sans"/>
                          <a:ea typeface="Public Sans"/>
                          <a:cs typeface="Public Sans"/>
                        </a:rPr>
                        <a:t>LLLTCervical</a:t>
                      </a:r>
                    </a:p>
                  </a:txBody>
                  <a:tcPr marL="91440" marR="91440" marT="45720" marB="45720">
                    <a:solidFill>
                      <a:srgbClr val="FFFFFF"/>
                    </a:solidFill>
                  </a:tcPr>
                </a:tc>
              </a:tr>
              <a:tr h="904875">
                <a:tc>
                  <a:txBody>
                    <a:bodyPr lIns="142875" tIns="142875" rIns="142875" bIns="142875"/>
                    <a:lstStyle/>
                    <a:p>
                      <a:r>
                        <a:rPr sz="2700" b="1">
                          <a:solidFill>
                            <a:srgbClr val="3D3D3D"/>
                          </a:solidFill>
                          <a:latin typeface="Public Sans"/>
                          <a:ea typeface="Public Sans"/>
                          <a:cs typeface="Public Sans"/>
                        </a:rPr>
                        <a:t>Back</a:t>
                      </a:r>
                    </a:p>
                  </a:txBody>
                  <a:tcPr marL="91440" marR="91440" marT="45720" marB="45720">
                    <a:solidFill>
                      <a:srgbClr val="EAF4FA"/>
                    </a:solidFill>
                  </a:tcPr>
                </a:tc>
                <a:tc>
                  <a:txBody>
                    <a:bodyPr lIns="142875" tIns="142875" rIns="142875" bIns="142875"/>
                    <a:lstStyle/>
                    <a:p>
                      <a:r>
                        <a:rPr sz="2700" b="0">
                          <a:solidFill>
                            <a:srgbClr val="3D3D3D"/>
                          </a:solidFill>
                          <a:latin typeface="Public Sans"/>
                          <a:ea typeface="Public Sans"/>
                          <a:cs typeface="Public Sans"/>
                        </a:rPr>
                        <a:t>LLLTBack</a:t>
                      </a:r>
                    </a:p>
                  </a:txBody>
                  <a:tcPr marL="91440" marR="91440" marT="45720" marB="45720">
                    <a:solidFill>
                      <a:srgbClr val="EAF4FA"/>
                    </a:solidFill>
                  </a:tcPr>
                </a:tc>
              </a:tr>
              <a:tr h="904875">
                <a:tc>
                  <a:txBody>
                    <a:bodyPr lIns="142875" tIns="142875" rIns="142875" bIns="142875"/>
                    <a:lstStyle/>
                    <a:p>
                      <a:r>
                        <a:rPr sz="2700" b="1">
                          <a:solidFill>
                            <a:srgbClr val="3D3D3D"/>
                          </a:solidFill>
                          <a:latin typeface="Public Sans"/>
                          <a:ea typeface="Public Sans"/>
                          <a:cs typeface="Public Sans"/>
                        </a:rPr>
                        <a:t>Knee</a:t>
                      </a:r>
                    </a:p>
                  </a:txBody>
                  <a:tcPr marL="91440" marR="91440" marT="45720" marB="45720">
                    <a:solidFill>
                      <a:srgbClr val="FFFFFF"/>
                    </a:solidFill>
                  </a:tcPr>
                </a:tc>
                <a:tc>
                  <a:txBody>
                    <a:bodyPr lIns="142875" tIns="142875" rIns="142875" bIns="142875"/>
                    <a:lstStyle/>
                    <a:p>
                      <a:r>
                        <a:rPr sz="2700" b="0">
                          <a:solidFill>
                            <a:srgbClr val="3D3D3D"/>
                          </a:solidFill>
                          <a:latin typeface="Public Sans"/>
                          <a:ea typeface="Public Sans"/>
                          <a:cs typeface="Public Sans"/>
                        </a:rPr>
                        <a:t>LLLTKnee</a:t>
                      </a:r>
                    </a:p>
                  </a:txBody>
                  <a:tcPr marL="91440" marR="91440" marT="45720" marB="45720">
                    <a:solidFill>
                      <a:srgbClr val="FFFFFF"/>
                    </a:solidFill>
                  </a:tcPr>
                </a:tc>
              </a:tr>
              <a:tr h="904875">
                <a:tc>
                  <a:txBody>
                    <a:bodyPr lIns="142875" tIns="142875" rIns="142875" bIns="142875"/>
                    <a:lstStyle/>
                    <a:p>
                      <a:r>
                        <a:rPr sz="2700" b="1">
                          <a:solidFill>
                            <a:srgbClr val="3D3D3D"/>
                          </a:solidFill>
                          <a:latin typeface="Public Sans"/>
                          <a:ea typeface="Public Sans"/>
                          <a:cs typeface="Public Sans"/>
                        </a:rPr>
                        <a:t>Hand and wrist</a:t>
                      </a:r>
                    </a:p>
                  </a:txBody>
                  <a:tcPr marL="91440" marR="91440" marT="45720" marB="45720">
                    <a:solidFill>
                      <a:srgbClr val="EAF4FA"/>
                    </a:solidFill>
                  </a:tcPr>
                </a:tc>
                <a:tc>
                  <a:txBody>
                    <a:bodyPr lIns="142875" tIns="142875" rIns="142875" bIns="142875"/>
                    <a:lstStyle/>
                    <a:p>
                      <a:r>
                        <a:rPr sz="2700" b="0">
                          <a:solidFill>
                            <a:srgbClr val="3D3D3D"/>
                          </a:solidFill>
                          <a:latin typeface="Public Sans"/>
                          <a:ea typeface="Public Sans"/>
                          <a:cs typeface="Public Sans"/>
                        </a:rPr>
                        <a:t>LLLTHandwrist</a:t>
                      </a:r>
                    </a:p>
                  </a:txBody>
                  <a:tcPr marL="91440" marR="91440" marT="45720" marB="45720">
                    <a:solidFill>
                      <a:srgbClr val="EAF4FA"/>
                    </a:solidFill>
                  </a:tcPr>
                </a:tc>
              </a:tr>
            </a:tbl>
          </a:graphicData>
        </a:graphic>
      </p:graphicFrame>
    </p:spTree>
    <p:extLst>
      <p:ext uri="{BB962C8B-B14F-4D97-AF65-F5344CB8AC3E}">
        <p14:creationId xmlns:p14="http://schemas.microsoft.com/office/powerpoint/2010/main" val="398621690"/>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4FCEBD8B-06F2-497D-A351-A184A0E17F92}"/>
              </a:ext>
            </a:extLst>
          </p:cNvPr>
          <p:cNvPicPr>
            <a:picLocks xmlns:a="http://schemas.openxmlformats.org/drawingml/2006/main" noChangeAspect="1"/>
          </p:cNvPicPr>
          <p:nvPr/>
        </p:nvPicPr>
        <p:blipFill>
          <a:blip xmlns:r="http://schemas.openxmlformats.org/officeDocument/2006/relationships" xmlns:a="http://schemas.openxmlformats.org/drawingml/2006/main" r:embed="Rc2a97507c15f4fa7"/>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61CF0483-79E9-492D-B2A3-0F516FD523D1}"/>
              </a:ext>
            </a:extLst>
          </p:cNvPr>
          <p:cNvPicPr>
            <a:picLocks xmlns:a="http://schemas.openxmlformats.org/drawingml/2006/main" noChangeAspect="1"/>
          </p:cNvPicPr>
          <p:nvPr/>
        </p:nvPicPr>
        <p:blipFill>
          <a:blip xmlns:r="http://schemas.openxmlformats.org/officeDocument/2006/relationships" xmlns:a="http://schemas.openxmlformats.org/drawingml/2006/main" r:embed="Re959a50b393a4c09"/>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3388980A-68CE-470C-8A38-553D07680A88}"/>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Mobile Platform Walkthrough</a:t>
            </a:r>
          </a:p>
        </p:txBody>
      </p:sp>
      <p:sp>
        <p:nvSpPr>
          <p:cNvPr id="4" name="">
            <a:extLst xmlns:a="http://schemas.openxmlformats.org/drawingml/2006/main">
              <a:ext uri="{FF2B5EF4-FFF2-40B4-BE49-F238E27FC236}">
                <a16:creationId xmlns:a16="http://schemas.microsoft.com/office/drawing/2014/main" id="{B7567DE1-81C4-4CC0-8B45-82F714C9C66A}"/>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Watch the mobile demonstration, then try the sample order exercise.</a:t>
            </a:r>
          </a:p>
        </p:txBody>
      </p:sp>
      <p:sp>
        <p:nvSpPr>
          <p:cNvPr id="5" name="">
            <a:extLst xmlns:a="http://schemas.openxmlformats.org/drawingml/2006/main">
              <a:ext uri="{FF2B5EF4-FFF2-40B4-BE49-F238E27FC236}">
                <a16:creationId xmlns:a16="http://schemas.microsoft.com/office/drawing/2014/main" id="{51A8A3FB-E9CE-4482-BEE4-00BC1D6E2DEC}"/>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9AFD1830-8AA9-4B98-8BEC-9BF18AED13C2}"/>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946A4D9F-0405-4CC1-AF84-589023B56791}"/>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32</a:t>
            </a:r>
          </a:p>
        </p:txBody>
      </p:sp>
      <p:pic>
        <p:nvPicPr>
          <p:cNvPr id="8" name="DMG Mobile Walkthrough">
            <a:extLst xmlns:a="http://schemas.openxmlformats.org/drawingml/2006/main">
              <a:ext uri="{FF2B5EF4-FFF2-40B4-BE49-F238E27FC236}">
                <a16:creationId xmlns:a16="http://schemas.microsoft.com/office/drawing/2014/main" id="{94F41B3D-6E2E-43DE-8D80-33BB303B62BF}"/>
              </a:ext>
            </a:extLst>
            <ns0:hlinkClick xmlns:ns0="http://schemas.openxmlformats.org/drawingml/2006/main" action="ppaction://media"/>
          </p:cNvPr>
          <p:cNvPicPr>
            <a:picLocks xmlns:a="http://schemas.openxmlformats.org/drawingml/2006/main" noChangeAspect="1"/>
          </p:cNvPicPr>
          <p:nvPr>
            <ns1:videoFile xmlns:ns1="http://schemas.openxmlformats.org/drawingml/2006/main" xmlns:ns2="http://schemas.openxmlformats.org/officeDocument/2006/relationships" ns2:link="rIdDMGVideo"/>
            <p:extLst>
              <p:ext uri="{DAA4B4D4-6D71-4841-9C94-3DE7FCFB9230}">
                <ns3:media xmlns:ns3="http://schemas.microsoft.com/office/powerpoint/2010/main" xmlns:ns4="http://schemas.openxmlformats.org/officeDocument/2006/relationships" ns4:embed="rIdDMGMedia"/>
              </p:ext>
            </p:extLst>
          </p:nvPr>
        </p:nvPicPr>
        <p:blipFill>
          <a:blip xmlns:r="http://schemas.openxmlformats.org/officeDocument/2006/relationships" xmlns:a="http://schemas.openxmlformats.org/drawingml/2006/main" r:embed="R5b93f1528f04419f"/>
          <a:stretch xmlns:a="http://schemas.openxmlformats.org/drawingml/2006/main"/>
        </p:blipFill>
        <p:spPr>
          <a:xfrm xmlns:a="http://schemas.openxmlformats.org/drawingml/2006/main">
            <a:off x="3239095" y="3333750"/>
            <a:ext cx="3332559" cy="5924550"/>
          </a:xfrm>
          <a:prstGeom xmlns:a="http://schemas.openxmlformats.org/drawingml/2006/main" prst="roundRect">
            <a:avLst>
              <a:gd name="adj" fmla="val 5714"/>
            </a:avLst>
          </a:prstGeom>
        </p:spPr>
      </p:pic>
      <p:sp>
        <p:nvSpPr>
          <p:cNvPr id="9" name="">
            <a:extLst xmlns:a="http://schemas.openxmlformats.org/drawingml/2006/main">
              <a:ext uri="{FF2B5EF4-FFF2-40B4-BE49-F238E27FC236}">
                <a16:creationId xmlns:a16="http://schemas.microsoft.com/office/drawing/2014/main" id="{18EC97CD-65F3-41DE-967B-4F27CE864009}"/>
              </a:ext>
            </a:extLst>
          </p:cNvPr>
          <p:cNvSpPr>
            <a:spLocks xmlns:a="http://schemas.openxmlformats.org/drawingml/2006/main" noGrp="1"/>
          </p:cNvSpPr>
          <p:nvPr/>
        </p:nvSpPr>
        <p:spPr>
          <a:xfrm xmlns:a="http://schemas.openxmlformats.org/drawingml/2006/main">
            <a:off x="8572500" y="4476750"/>
            <a:ext cx="80962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000" b="0">
                <a:solidFill>
                  <a:srgbClr val="3D3D3D"/>
                </a:solidFill>
                <a:latin typeface="Public Sans"/>
                <a:ea typeface="Public Sans"/>
                <a:cs typeface="Public Sans"/>
              </a:defRPr>
            </a:defPPr>
          </a:lstStyle>
          <a:p xmlns:a="http://schemas.openxmlformats.org/drawingml/2006/main">
            <a:pPr>
              <a:buNone/>
              <a:defRPr sz="3000" b="0">
                <a:solidFill>
                  <a:srgbClr val="3D3D3D"/>
                </a:solidFill>
                <a:latin typeface="Public Sans"/>
                <a:ea typeface="Public Sans"/>
                <a:cs typeface="Public Sans"/>
              </a:defRPr>
            </a:pPr>
            <a:r>
              <a:rPr sz="3000" b="0">
                <a:solidFill>
                  <a:srgbClr val="3D3D3D"/>
                </a:solidFill>
                <a:latin typeface="Public Sans"/>
                <a:ea typeface="Public Sans"/>
                <a:cs typeface="Public Sans"/>
              </a:rPr>
              <a:t>Look for order details, shipment tracking, and the Resources tabs. Click the video to play the 24-second demonstration.</a:t>
            </a:r>
          </a:p>
        </p:txBody>
      </p:sp>
      <p:sp>
        <p:nvSpPr>
          <p:cNvPr id="10" name="">
            <a:extLst xmlns:a="http://schemas.openxmlformats.org/drawingml/2006/main">
              <a:ext uri="{FF2B5EF4-FFF2-40B4-BE49-F238E27FC236}">
                <a16:creationId xmlns:a16="http://schemas.microsoft.com/office/drawing/2014/main" id="{DD71D354-2420-4AC2-B4A2-B8E262948E6A}"/>
              </a:ext>
            </a:extLst>
          </p:cNvPr>
          <p:cNvSpPr>
            <a:spLocks xmlns:a="http://schemas.openxmlformats.org/drawingml/2006/main" noGrp="1"/>
          </p:cNvSpPr>
          <p:nvPr/>
        </p:nvSpPr>
        <p:spPr>
          <a:xfrm xmlns:a="http://schemas.openxmlformats.org/drawingml/2006/main">
            <a:off x="8572500" y="7667625"/>
            <a:ext cx="8096250" cy="809625"/>
          </a:xfrm>
          <a:prstGeom xmlns:a="http://schemas.openxmlformats.org/drawingml/2006/main" prst="roundRect">
            <a:avLst>
              <a:gd name="adj" fmla="val 18824"/>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2400" b="1">
                <a:solidFill>
                  <a:srgbClr val="FFFFFF"/>
                </a:solidFill>
                <a:latin typeface="Sora"/>
                <a:ea typeface="Sora"/>
                <a:cs typeface="Sora"/>
              </a:defRPr>
            </a:defPPr>
          </a:lstStyle>
          <a:p xmlns:a="http://schemas.openxmlformats.org/drawingml/2006/main">
            <a:pPr>
              <a:buNone/>
              <a:defRPr sz="2400" b="1">
                <a:solidFill>
                  <a:srgbClr val="FFFFFF"/>
                </a:solidFill>
                <a:latin typeface="Sora"/>
                <a:ea typeface="Sora"/>
                <a:cs typeface="Sora"/>
              </a:defRPr>
            </a:pPr>
            <a:r>
              <a:rPr sz="2400" b="1">
                <a:solidFill>
                  <a:srgbClr val="FFFFFF"/>
                </a:solidFill>
                <a:latin typeface="Sora"/>
                <a:ea typeface="Sora"/>
                <a:cs typeface="Sora"/>
              </a:rPr>
              <a:t>Click the video in Slide Show mode</a:t>
            </a:r>
          </a:p>
        </p:txBody>
      </p:sp>
    </p:spTree>
    <p:extLst>
      <p:ext uri="{BB962C8B-B14F-4D97-AF65-F5344CB8AC3E}">
        <p14:creationId xmlns:p14="http://schemas.microsoft.com/office/powerpoint/2010/main" val="1672606535"/>
      </p:ext>
    </p:extLst>
  </p:cSld>
  <p:timing>
    <p:tnLst>
      <p:par>
        <p:cTn id="1" dur="indefinite" restart="never" nodeType="tmRoot">
          <p:childTnLst>
            <p:video>
              <p:cMediaNode vol="80000">
                <p:cTn id="2" fill="hold" display="0">
                  <p:stCondLst>
                    <p:cond delay="indefinite"/>
                  </p:stCondLst>
                </p:cTn>
                <p:tgtEl>
                  <p:spTgt spid="8"/>
                </p:tgtEl>
              </p:cMediaNode>
            </p:video>
          </p:childTnLst>
        </p:cTn>
      </p:par>
    </p:tnLst>
  </p:timing>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9256D118-AECE-45E9-891B-1E69B435C175}"/>
              </a:ext>
            </a:extLst>
          </p:cNvPr>
          <p:cNvPicPr>
            <a:picLocks xmlns:a="http://schemas.openxmlformats.org/drawingml/2006/main" noChangeAspect="1"/>
          </p:cNvPicPr>
          <p:nvPr/>
        </p:nvPicPr>
        <p:blipFill>
          <a:blip xmlns:r="http://schemas.openxmlformats.org/officeDocument/2006/relationships" xmlns:a="http://schemas.openxmlformats.org/drawingml/2006/main" r:embed="Rc071f03fca5b40ff"/>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38082DC1-7C56-486A-B91C-DA04B402E2D3}"/>
              </a:ext>
            </a:extLst>
          </p:cNvPr>
          <p:cNvPicPr>
            <a:picLocks xmlns:a="http://schemas.openxmlformats.org/drawingml/2006/main" noChangeAspect="1"/>
          </p:cNvPicPr>
          <p:nvPr/>
        </p:nvPicPr>
        <p:blipFill>
          <a:blip xmlns:r="http://schemas.openxmlformats.org/officeDocument/2006/relationships" xmlns:a="http://schemas.openxmlformats.org/drawingml/2006/main" r:embed="R3df672d90ba54ea4"/>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2201B3CE-D9C6-4C3A-A038-50491B296C8E}"/>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Sample Order Exercise</a:t>
            </a:r>
          </a:p>
        </p:txBody>
      </p:sp>
      <p:sp>
        <p:nvSpPr>
          <p:cNvPr id="4" name="">
            <a:extLst xmlns:a="http://schemas.openxmlformats.org/drawingml/2006/main">
              <a:ext uri="{FF2B5EF4-FFF2-40B4-BE49-F238E27FC236}">
                <a16:creationId xmlns:a16="http://schemas.microsoft.com/office/drawing/2014/main" id="{4B03AAFE-8851-43DF-9103-BD379B1DB5A6}"/>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Use a DMG-designated test record. Request one if it is unavailable.</a:t>
            </a:r>
          </a:p>
        </p:txBody>
      </p:sp>
      <p:sp>
        <p:nvSpPr>
          <p:cNvPr id="5" name="">
            <a:extLst xmlns:a="http://schemas.openxmlformats.org/drawingml/2006/main">
              <a:ext uri="{FF2B5EF4-FFF2-40B4-BE49-F238E27FC236}">
                <a16:creationId xmlns:a16="http://schemas.microsoft.com/office/drawing/2014/main" id="{A2F8F237-AE14-4A41-AD99-BDB2EE21809F}"/>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E2A0C64D-0657-4E2E-9ECC-72AE63BEC244}"/>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51287D67-C383-4E6B-9EE6-85FDD20A9446}"/>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33</a:t>
            </a:r>
          </a:p>
        </p:txBody>
      </p:sp>
      <p:sp>
        <p:nvSpPr>
          <p:cNvPr id="8" name="">
            <a:extLst xmlns:a="http://schemas.openxmlformats.org/drawingml/2006/main">
              <a:ext uri="{FF2B5EF4-FFF2-40B4-BE49-F238E27FC236}">
                <a16:creationId xmlns:a16="http://schemas.microsoft.com/office/drawing/2014/main" id="{961FB961-3E79-4951-B30A-47523F232199}"/>
              </a:ext>
            </a:extLst>
          </p:cNvPr>
          <p:cNvSpPr>
            <a:spLocks xmlns:a="http://schemas.openxmlformats.org/drawingml/2006/main" noGrp="1"/>
          </p:cNvSpPr>
          <p:nvPr/>
        </p:nvSpPr>
        <p:spPr>
          <a:xfrm xmlns:a="http://schemas.openxmlformats.org/drawingml/2006/main">
            <a:off x="857250" y="3619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
            <a:extLst xmlns:a="http://schemas.openxmlformats.org/drawingml/2006/main">
              <a:ext uri="{FF2B5EF4-FFF2-40B4-BE49-F238E27FC236}">
                <a16:creationId xmlns:a16="http://schemas.microsoft.com/office/drawing/2014/main" id="{6C29A959-A440-4060-993E-A8C84FB00497}"/>
              </a:ext>
            </a:extLst>
          </p:cNvPr>
          <p:cNvSpPr>
            <a:spLocks xmlns:a="http://schemas.openxmlformats.org/drawingml/2006/main" noGrp="1"/>
          </p:cNvSpPr>
          <p:nvPr/>
        </p:nvSpPr>
        <p:spPr>
          <a:xfrm xmlns:a="http://schemas.openxmlformats.org/drawingml/2006/main">
            <a:off x="1714500" y="361950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1">
                <a:solidFill>
                  <a:srgbClr val="104A78"/>
                </a:solidFill>
                <a:latin typeface="Sora"/>
                <a:ea typeface="Sora"/>
                <a:cs typeface="Sora"/>
              </a:defRPr>
            </a:defPPr>
          </a:lstStyle>
          <a:p xmlns:a="http://schemas.openxmlformats.org/drawingml/2006/main">
            <a:pPr>
              <a:buNone/>
              <a:defRPr sz="2625" b="1">
                <a:solidFill>
                  <a:srgbClr val="104A78"/>
                </a:solidFill>
                <a:latin typeface="Sora"/>
                <a:ea typeface="Sora"/>
                <a:cs typeface="Sora"/>
              </a:defRPr>
            </a:pPr>
            <a:r>
              <a:rPr sz="2625" b="1">
                <a:solidFill>
                  <a:srgbClr val="104A78"/>
                </a:solidFill>
                <a:latin typeface="Sora"/>
                <a:ea typeface="Sora"/>
                <a:cs typeface="Sora"/>
              </a:rPr>
              <a:t>Order review</a:t>
            </a:r>
          </a:p>
        </p:txBody>
      </p:sp>
      <p:sp>
        <p:nvSpPr>
          <p:cNvPr id="10" name="">
            <a:extLst xmlns:a="http://schemas.openxmlformats.org/drawingml/2006/main">
              <a:ext uri="{FF2B5EF4-FFF2-40B4-BE49-F238E27FC236}">
                <a16:creationId xmlns:a16="http://schemas.microsoft.com/office/drawing/2014/main" id="{42F9A7F2-6E84-4F95-B343-DAD552464381}"/>
              </a:ext>
            </a:extLst>
          </p:cNvPr>
          <p:cNvSpPr>
            <a:spLocks xmlns:a="http://schemas.openxmlformats.org/drawingml/2006/main" noGrp="1"/>
          </p:cNvSpPr>
          <p:nvPr/>
        </p:nvSpPr>
        <p:spPr>
          <a:xfrm xmlns:a="http://schemas.openxmlformats.org/drawingml/2006/main">
            <a:off x="1714500" y="4124325"/>
            <a:ext cx="15716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Locate the PO, facility, product, shipment status, and tracking details.</a:t>
            </a:r>
          </a:p>
        </p:txBody>
      </p:sp>
      <p:sp>
        <p:nvSpPr>
          <p:cNvPr id="11" name="">
            <a:extLst xmlns:a="http://schemas.openxmlformats.org/drawingml/2006/main">
              <a:ext uri="{FF2B5EF4-FFF2-40B4-BE49-F238E27FC236}">
                <a16:creationId xmlns:a16="http://schemas.microsoft.com/office/drawing/2014/main" id="{C5E7E748-F34E-4614-A7B0-517C4C395B82}"/>
              </a:ext>
            </a:extLst>
          </p:cNvPr>
          <p:cNvSpPr>
            <a:spLocks xmlns:a="http://schemas.openxmlformats.org/drawingml/2006/main" noGrp="1"/>
          </p:cNvSpPr>
          <p:nvPr/>
        </p:nvSpPr>
        <p:spPr>
          <a:xfrm xmlns:a="http://schemas.openxmlformats.org/drawingml/2006/main">
            <a:off x="857250" y="504825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
            <a:extLst xmlns:a="http://schemas.openxmlformats.org/drawingml/2006/main">
              <a:ext uri="{FF2B5EF4-FFF2-40B4-BE49-F238E27FC236}">
                <a16:creationId xmlns:a16="http://schemas.microsoft.com/office/drawing/2014/main" id="{C4654466-D7A3-4210-8238-5E6558D4D315}"/>
              </a:ext>
            </a:extLst>
          </p:cNvPr>
          <p:cNvSpPr>
            <a:spLocks xmlns:a="http://schemas.openxmlformats.org/drawingml/2006/main" noGrp="1"/>
          </p:cNvSpPr>
          <p:nvPr/>
        </p:nvSpPr>
        <p:spPr>
          <a:xfrm xmlns:a="http://schemas.openxmlformats.org/drawingml/2006/main">
            <a:off x="1714500" y="504825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1">
                <a:solidFill>
                  <a:srgbClr val="104A78"/>
                </a:solidFill>
                <a:latin typeface="Sora"/>
                <a:ea typeface="Sora"/>
                <a:cs typeface="Sora"/>
              </a:defRPr>
            </a:defPPr>
          </a:lstStyle>
          <a:p xmlns:a="http://schemas.openxmlformats.org/drawingml/2006/main">
            <a:pPr>
              <a:buNone/>
              <a:defRPr sz="2625" b="1">
                <a:solidFill>
                  <a:srgbClr val="104A78"/>
                </a:solidFill>
                <a:latin typeface="Sora"/>
                <a:ea typeface="Sora"/>
                <a:cs typeface="Sora"/>
              </a:defRPr>
            </a:pPr>
            <a:r>
              <a:rPr sz="2625" b="1">
                <a:solidFill>
                  <a:srgbClr val="104A78"/>
                </a:solidFill>
                <a:latin typeface="Sora"/>
                <a:ea typeface="Sora"/>
                <a:cs typeface="Sora"/>
              </a:rPr>
              <a:t>Support preparation</a:t>
            </a:r>
          </a:p>
        </p:txBody>
      </p:sp>
      <p:sp>
        <p:nvSpPr>
          <p:cNvPr id="13" name="">
            <a:extLst xmlns:a="http://schemas.openxmlformats.org/drawingml/2006/main">
              <a:ext uri="{FF2B5EF4-FFF2-40B4-BE49-F238E27FC236}">
                <a16:creationId xmlns:a16="http://schemas.microsoft.com/office/drawing/2014/main" id="{16461594-83BF-47CE-A75B-BD96F54849AB}"/>
              </a:ext>
            </a:extLst>
          </p:cNvPr>
          <p:cNvSpPr>
            <a:spLocks xmlns:a="http://schemas.openxmlformats.org/drawingml/2006/main" noGrp="1"/>
          </p:cNvSpPr>
          <p:nvPr/>
        </p:nvSpPr>
        <p:spPr>
          <a:xfrm xmlns:a="http://schemas.openxmlformats.org/drawingml/2006/main">
            <a:off x="1714500" y="5553075"/>
            <a:ext cx="15716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Find the quick-start materials that match the ordered device.</a:t>
            </a:r>
          </a:p>
        </p:txBody>
      </p:sp>
      <p:sp>
        <p:nvSpPr>
          <p:cNvPr id="14" name="">
            <a:extLst xmlns:a="http://schemas.openxmlformats.org/drawingml/2006/main">
              <a:ext uri="{FF2B5EF4-FFF2-40B4-BE49-F238E27FC236}">
                <a16:creationId xmlns:a16="http://schemas.microsoft.com/office/drawing/2014/main" id="{E6017322-DEA9-48AF-B50F-F57919E74E38}"/>
              </a:ext>
            </a:extLst>
          </p:cNvPr>
          <p:cNvSpPr>
            <a:spLocks xmlns:a="http://schemas.openxmlformats.org/drawingml/2006/main" noGrp="1"/>
          </p:cNvSpPr>
          <p:nvPr/>
        </p:nvSpPr>
        <p:spPr>
          <a:xfrm xmlns:a="http://schemas.openxmlformats.org/drawingml/2006/main">
            <a:off x="857250" y="64770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
            <a:extLst xmlns:a="http://schemas.openxmlformats.org/drawingml/2006/main">
              <a:ext uri="{FF2B5EF4-FFF2-40B4-BE49-F238E27FC236}">
                <a16:creationId xmlns:a16="http://schemas.microsoft.com/office/drawing/2014/main" id="{3AEC6C7C-F45E-4033-A626-E5BE1883605B}"/>
              </a:ext>
            </a:extLst>
          </p:cNvPr>
          <p:cNvSpPr>
            <a:spLocks xmlns:a="http://schemas.openxmlformats.org/drawingml/2006/main" noGrp="1"/>
          </p:cNvSpPr>
          <p:nvPr/>
        </p:nvSpPr>
        <p:spPr>
          <a:xfrm xmlns:a="http://schemas.openxmlformats.org/drawingml/2006/main">
            <a:off x="1714500" y="647700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1">
                <a:solidFill>
                  <a:srgbClr val="104A78"/>
                </a:solidFill>
                <a:latin typeface="Sora"/>
                <a:ea typeface="Sora"/>
                <a:cs typeface="Sora"/>
              </a:defRPr>
            </a:defPPr>
          </a:lstStyle>
          <a:p xmlns:a="http://schemas.openxmlformats.org/drawingml/2006/main">
            <a:pPr>
              <a:buNone/>
              <a:defRPr sz="2625" b="1">
                <a:solidFill>
                  <a:srgbClr val="104A78"/>
                </a:solidFill>
                <a:latin typeface="Sora"/>
                <a:ea typeface="Sora"/>
                <a:cs typeface="Sora"/>
              </a:defRPr>
            </a:pPr>
            <a:r>
              <a:rPr sz="2625" b="1">
                <a:solidFill>
                  <a:srgbClr val="104A78"/>
                </a:solidFill>
                <a:latin typeface="Sora"/>
                <a:ea typeface="Sora"/>
                <a:cs typeface="Sora"/>
              </a:rPr>
              <a:t>Follow-up note</a:t>
            </a:r>
          </a:p>
        </p:txBody>
      </p:sp>
      <p:sp>
        <p:nvSpPr>
          <p:cNvPr id="16" name="">
            <a:extLst xmlns:a="http://schemas.openxmlformats.org/drawingml/2006/main">
              <a:ext uri="{FF2B5EF4-FFF2-40B4-BE49-F238E27FC236}">
                <a16:creationId xmlns:a16="http://schemas.microsoft.com/office/drawing/2014/main" id="{A9538DFC-9B04-494A-B320-5F861160BFA9}"/>
              </a:ext>
            </a:extLst>
          </p:cNvPr>
          <p:cNvSpPr>
            <a:spLocks xmlns:a="http://schemas.openxmlformats.org/drawingml/2006/main" noGrp="1"/>
          </p:cNvSpPr>
          <p:nvPr/>
        </p:nvSpPr>
        <p:spPr>
          <a:xfrm xmlns:a="http://schemas.openxmlformats.org/drawingml/2006/main">
            <a:off x="1714500" y="6981825"/>
            <a:ext cx="15716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Record the next action in a training note. Follow DMG instructions for test notes.</a:t>
            </a:r>
          </a:p>
        </p:txBody>
      </p:sp>
      <p:sp>
        <p:nvSpPr>
          <p:cNvPr id="17" name="">
            <a:extLst xmlns:a="http://schemas.openxmlformats.org/drawingml/2006/main">
              <a:ext uri="{FF2B5EF4-FFF2-40B4-BE49-F238E27FC236}">
                <a16:creationId xmlns:a16="http://schemas.microsoft.com/office/drawing/2014/main" id="{BE11B416-012A-4EC7-B06D-5E06DFB91074}"/>
              </a:ext>
            </a:extLst>
          </p:cNvPr>
          <p:cNvSpPr>
            <a:spLocks xmlns:a="http://schemas.openxmlformats.org/drawingml/2006/main" noGrp="1"/>
          </p:cNvSpPr>
          <p:nvPr/>
        </p:nvSpPr>
        <p:spPr>
          <a:xfrm xmlns:a="http://schemas.openxmlformats.org/drawingml/2006/main">
            <a:off x="857250" y="790575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
            <a:extLst xmlns:a="http://schemas.openxmlformats.org/drawingml/2006/main">
              <a:ext uri="{FF2B5EF4-FFF2-40B4-BE49-F238E27FC236}">
                <a16:creationId xmlns:a16="http://schemas.microsoft.com/office/drawing/2014/main" id="{77DF1BC6-B4D6-4214-925F-AF6F5371CDF9}"/>
              </a:ext>
            </a:extLst>
          </p:cNvPr>
          <p:cNvSpPr>
            <a:spLocks xmlns:a="http://schemas.openxmlformats.org/drawingml/2006/main" noGrp="1"/>
          </p:cNvSpPr>
          <p:nvPr/>
        </p:nvSpPr>
        <p:spPr>
          <a:xfrm xmlns:a="http://schemas.openxmlformats.org/drawingml/2006/main">
            <a:off x="1714500" y="7905750"/>
            <a:ext cx="1571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1">
                <a:solidFill>
                  <a:srgbClr val="104A78"/>
                </a:solidFill>
                <a:latin typeface="Sora"/>
                <a:ea typeface="Sora"/>
                <a:cs typeface="Sora"/>
              </a:defRPr>
            </a:defPPr>
          </a:lstStyle>
          <a:p xmlns:a="http://schemas.openxmlformats.org/drawingml/2006/main">
            <a:pPr>
              <a:buNone/>
              <a:defRPr sz="2625" b="1">
                <a:solidFill>
                  <a:srgbClr val="104A78"/>
                </a:solidFill>
                <a:latin typeface="Sora"/>
                <a:ea typeface="Sora"/>
                <a:cs typeface="Sora"/>
              </a:defRPr>
            </a:pPr>
            <a:r>
              <a:rPr sz="2625" b="1">
                <a:solidFill>
                  <a:srgbClr val="104A78"/>
                </a:solidFill>
                <a:latin typeface="Sora"/>
                <a:ea typeface="Sora"/>
                <a:cs typeface="Sora"/>
              </a:rPr>
              <a:t>Commission review</a:t>
            </a:r>
          </a:p>
        </p:txBody>
      </p:sp>
      <p:sp>
        <p:nvSpPr>
          <p:cNvPr id="19" name="">
            <a:extLst xmlns:a="http://schemas.openxmlformats.org/drawingml/2006/main">
              <a:ext uri="{FF2B5EF4-FFF2-40B4-BE49-F238E27FC236}">
                <a16:creationId xmlns:a16="http://schemas.microsoft.com/office/drawing/2014/main" id="{740572E7-3F9D-4FF7-A703-B3FA8549F646}"/>
              </a:ext>
            </a:extLst>
          </p:cNvPr>
          <p:cNvSpPr>
            <a:spLocks xmlns:a="http://schemas.openxmlformats.org/drawingml/2006/main" noGrp="1"/>
          </p:cNvSpPr>
          <p:nvPr/>
        </p:nvSpPr>
        <p:spPr>
          <a:xfrm xmlns:a="http://schemas.openxmlformats.org/drawingml/2006/main">
            <a:off x="1714500" y="8410575"/>
            <a:ext cx="15716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Locate commission details and identify how to raise a discrepancy.</a:t>
            </a:r>
          </a:p>
        </p:txBody>
      </p:sp>
    </p:spTree>
    <p:extLst>
      <p:ext uri="{BB962C8B-B14F-4D97-AF65-F5344CB8AC3E}">
        <p14:creationId xmlns:p14="http://schemas.microsoft.com/office/powerpoint/2010/main" val="1390568012"/>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19F49CBC-5346-4B2C-AD6B-30CAB4391FC4}"/>
              </a:ext>
            </a:extLst>
          </p:cNvPr>
          <p:cNvPicPr>
            <a:picLocks xmlns:a="http://schemas.openxmlformats.org/drawingml/2006/main" noChangeAspect="1"/>
          </p:cNvPicPr>
          <p:nvPr/>
        </p:nvPicPr>
        <p:blipFill>
          <a:blip xmlns:r="http://schemas.openxmlformats.org/officeDocument/2006/relationships" xmlns:a="http://schemas.openxmlformats.org/drawingml/2006/main" r:embed="R8a080d3bb67242b4"/>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C2114B13-AE70-459F-9108-EEF107B7860F}"/>
              </a:ext>
            </a:extLst>
          </p:cNvPr>
          <p:cNvPicPr>
            <a:picLocks xmlns:a="http://schemas.openxmlformats.org/drawingml/2006/main" noChangeAspect="1"/>
          </p:cNvPicPr>
          <p:nvPr/>
        </p:nvPicPr>
        <p:blipFill>
          <a:blip xmlns:r="http://schemas.openxmlformats.org/officeDocument/2006/relationships" xmlns:a="http://schemas.openxmlformats.org/drawingml/2006/main" r:embed="Re5a6a7a288ef43b5"/>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A4FDAB05-F9EE-4905-9A10-2F9069896126}"/>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Product Knowledge Checks</a:t>
            </a:r>
          </a:p>
        </p:txBody>
      </p:sp>
      <p:sp>
        <p:nvSpPr>
          <p:cNvPr id="4" name="">
            <a:extLst xmlns:a="http://schemas.openxmlformats.org/drawingml/2006/main">
              <a:ext uri="{FF2B5EF4-FFF2-40B4-BE49-F238E27FC236}">
                <a16:creationId xmlns:a16="http://schemas.microsoft.com/office/drawing/2014/main" id="{31D7236A-46CF-40AB-A7A5-0F42E62DFF42}"/>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Complete the quiz for each product you represent at </a:t>
            </a:r>
            <a:r>
              <a:rPr sz="2100" b="0">
                <a:solidFill>
                  <a:srgbClr val="666666"/>
                </a:solidFill>
                <a:latin typeface="Public Sans"/>
                <a:ea typeface="Public Sans"/>
                <a:cs typeface="Public Sans"/>
                <a:hlinkClick xmlns:r="http://schemas.openxmlformats.org/officeDocument/2006/relationships" r:id="R5bb263ae43744b5e"/>
              </a:rPr>
              <a:t>training.dmg.health</a:t>
            </a:r>
          </a:p>
        </p:txBody>
      </p:sp>
      <p:sp>
        <p:nvSpPr>
          <p:cNvPr id="5" name="">
            <a:extLst xmlns:a="http://schemas.openxmlformats.org/drawingml/2006/main">
              <a:ext uri="{FF2B5EF4-FFF2-40B4-BE49-F238E27FC236}">
                <a16:creationId xmlns:a16="http://schemas.microsoft.com/office/drawing/2014/main" id="{811CA79D-A8DC-4A1F-94DF-2EA22036040A}"/>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E3950E03-3E8B-4BE4-8DA1-37A206116223}"/>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792F598F-88BC-4241-8CA5-063AFC7861C8}"/>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34</a:t>
            </a:r>
          </a:p>
        </p:txBody>
      </p:sp>
      <p:sp>
        <p:nvSpPr>
          <p:cNvPr id="8" name="">
            <a:extLst xmlns:a="http://schemas.openxmlformats.org/drawingml/2006/main">
              <a:ext uri="{FF2B5EF4-FFF2-40B4-BE49-F238E27FC236}">
                <a16:creationId xmlns:a16="http://schemas.microsoft.com/office/drawing/2014/main" id="{24FD108B-2127-427A-9C5D-3DC6EAD206D5}"/>
              </a:ext>
            </a:extLst>
          </p:cNvPr>
          <p:cNvSpPr>
            <a:spLocks xmlns:a="http://schemas.openxmlformats.org/drawingml/2006/main" noGrp="1"/>
          </p:cNvSpPr>
          <p:nvPr/>
        </p:nvSpPr>
        <p:spPr>
          <a:xfrm xmlns:a="http://schemas.openxmlformats.org/drawingml/2006/main">
            <a:off x="857250" y="3619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PainShield quiz</a:t>
            </a:r>
          </a:p>
        </p:txBody>
      </p:sp>
      <p:sp>
        <p:nvSpPr>
          <p:cNvPr id="9" name="">
            <a:extLst xmlns:a="http://schemas.openxmlformats.org/drawingml/2006/main">
              <a:ext uri="{FF2B5EF4-FFF2-40B4-BE49-F238E27FC236}">
                <a16:creationId xmlns:a16="http://schemas.microsoft.com/office/drawing/2014/main" id="{782FB132-4928-4E24-9087-E2E2C7B7C413}"/>
              </a:ext>
            </a:extLst>
          </p:cNvPr>
          <p:cNvSpPr>
            <a:spLocks xmlns:a="http://schemas.openxmlformats.org/drawingml/2006/main" noGrp="1"/>
          </p:cNvSpPr>
          <p:nvPr/>
        </p:nvSpPr>
        <p:spPr>
          <a:xfrm xmlns:a="http://schemas.openxmlformats.org/drawingml/2006/main">
            <a:off x="857250" y="4124325"/>
            <a:ext cx="16573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Complete the PainShield quiz after reviewing the training and current product resources.</a:t>
            </a:r>
          </a:p>
        </p:txBody>
      </p:sp>
      <p:sp>
        <p:nvSpPr>
          <p:cNvPr id="10" name="">
            <a:extLst xmlns:a="http://schemas.openxmlformats.org/drawingml/2006/main">
              <a:ext uri="{FF2B5EF4-FFF2-40B4-BE49-F238E27FC236}">
                <a16:creationId xmlns:a16="http://schemas.microsoft.com/office/drawing/2014/main" id="{E4B379EC-6F58-4E78-92BB-80985F45E83E}"/>
              </a:ext>
            </a:extLst>
          </p:cNvPr>
          <p:cNvSpPr>
            <a:spLocks xmlns:a="http://schemas.openxmlformats.org/drawingml/2006/main" noGrp="1"/>
          </p:cNvSpPr>
          <p:nvPr/>
        </p:nvSpPr>
        <p:spPr>
          <a:xfrm xmlns:a="http://schemas.openxmlformats.org/drawingml/2006/main">
            <a:off x="857250" y="504825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ULTRABEAM quiz</a:t>
            </a:r>
          </a:p>
        </p:txBody>
      </p:sp>
      <p:sp>
        <p:nvSpPr>
          <p:cNvPr id="11" name="">
            <a:extLst xmlns:a="http://schemas.openxmlformats.org/drawingml/2006/main">
              <a:ext uri="{FF2B5EF4-FFF2-40B4-BE49-F238E27FC236}">
                <a16:creationId xmlns:a16="http://schemas.microsoft.com/office/drawing/2014/main" id="{4FF4E3EA-FFAB-452E-8835-EACC77C13EFC}"/>
              </a:ext>
            </a:extLst>
          </p:cNvPr>
          <p:cNvSpPr>
            <a:spLocks xmlns:a="http://schemas.openxmlformats.org/drawingml/2006/main" noGrp="1"/>
          </p:cNvSpPr>
          <p:nvPr/>
        </p:nvSpPr>
        <p:spPr>
          <a:xfrm xmlns:a="http://schemas.openxmlformats.org/drawingml/2006/main">
            <a:off x="857250" y="5553075"/>
            <a:ext cx="16573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Complete the ULTRABEAM quiz if this product is part of your portfolio.</a:t>
            </a:r>
          </a:p>
        </p:txBody>
      </p:sp>
      <p:sp>
        <p:nvSpPr>
          <p:cNvPr id="12" name="">
            <a:extLst xmlns:a="http://schemas.openxmlformats.org/drawingml/2006/main">
              <a:ext uri="{FF2B5EF4-FFF2-40B4-BE49-F238E27FC236}">
                <a16:creationId xmlns:a16="http://schemas.microsoft.com/office/drawing/2014/main" id="{40F2FF7E-81DC-4C6C-9D51-5D5AC7F0F72D}"/>
              </a:ext>
            </a:extLst>
          </p:cNvPr>
          <p:cNvSpPr>
            <a:spLocks xmlns:a="http://schemas.openxmlformats.org/drawingml/2006/main" noGrp="1"/>
          </p:cNvSpPr>
          <p:nvPr/>
        </p:nvSpPr>
        <p:spPr>
          <a:xfrm xmlns:a="http://schemas.openxmlformats.org/drawingml/2006/main">
            <a:off x="857250" y="64770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Your training record</a:t>
            </a:r>
          </a:p>
        </p:txBody>
      </p:sp>
      <p:sp>
        <p:nvSpPr>
          <p:cNvPr id="13" name="">
            <a:extLst xmlns:a="http://schemas.openxmlformats.org/drawingml/2006/main">
              <a:ext uri="{FF2B5EF4-FFF2-40B4-BE49-F238E27FC236}">
                <a16:creationId xmlns:a16="http://schemas.microsoft.com/office/drawing/2014/main" id="{A286965B-4E24-47B2-ADA2-FB6FD029DC12}"/>
              </a:ext>
            </a:extLst>
          </p:cNvPr>
          <p:cNvSpPr>
            <a:spLocks xmlns:a="http://schemas.openxmlformats.org/drawingml/2006/main" noGrp="1"/>
          </p:cNvSpPr>
          <p:nvPr/>
        </p:nvSpPr>
        <p:spPr>
          <a:xfrm xmlns:a="http://schemas.openxmlformats.org/drawingml/2006/main">
            <a:off x="857250" y="6981825"/>
            <a:ext cx="16573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Use your partner account email. The training portal saves your progress and records your quiz score.</a:t>
            </a:r>
          </a:p>
        </p:txBody>
      </p:sp>
      <p:sp>
        <p:nvSpPr>
          <p:cNvPr id="14" name="">
            <a:extLst xmlns:a="http://schemas.openxmlformats.org/drawingml/2006/main">
              <a:ext uri="{FF2B5EF4-FFF2-40B4-BE49-F238E27FC236}">
                <a16:creationId xmlns:a16="http://schemas.microsoft.com/office/drawing/2014/main" id="{9F708FA5-CF47-4E4E-A309-2B33CA594217}"/>
              </a:ext>
            </a:extLst>
          </p:cNvPr>
          <p:cNvSpPr>
            <a:spLocks xmlns:a="http://schemas.openxmlformats.org/drawingml/2006/main" noGrp="1"/>
          </p:cNvSpPr>
          <p:nvPr/>
        </p:nvSpPr>
        <p:spPr>
          <a:xfrm xmlns:a="http://schemas.openxmlformats.org/drawingml/2006/main">
            <a:off x="857250" y="790575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pPr>
              <a:buNone/>
              <a:defRPr sz="2550" b="1">
                <a:solidFill>
                  <a:srgbClr val="104A78"/>
                </a:solidFill>
                <a:latin typeface="Sora"/>
                <a:ea typeface="Sora"/>
                <a:cs typeface="Sora"/>
              </a:defRPr>
            </a:pPr>
            <a:r>
              <a:rPr sz="2550" b="1">
                <a:solidFill>
                  <a:srgbClr val="104A78"/>
                </a:solidFill>
                <a:latin typeface="Sora"/>
                <a:ea typeface="Sora"/>
                <a:cs typeface="Sora"/>
              </a:rPr>
              <a:t>Questions and next steps</a:t>
            </a:r>
          </a:p>
        </p:txBody>
      </p:sp>
      <p:sp>
        <p:nvSpPr>
          <p:cNvPr id="15" name="">
            <a:extLst xmlns:a="http://schemas.openxmlformats.org/drawingml/2006/main">
              <a:ext uri="{FF2B5EF4-FFF2-40B4-BE49-F238E27FC236}">
                <a16:creationId xmlns:a16="http://schemas.microsoft.com/office/drawing/2014/main" id="{E54A66FB-7DA0-4EFC-8124-0C7BCE462CC9}"/>
              </a:ext>
            </a:extLst>
          </p:cNvPr>
          <p:cNvSpPr>
            <a:spLocks xmlns:a="http://schemas.openxmlformats.org/drawingml/2006/main" noGrp="1"/>
          </p:cNvSpPr>
          <p:nvPr/>
        </p:nvSpPr>
        <p:spPr>
          <a:xfrm xmlns:a="http://schemas.openxmlformats.org/drawingml/2006/main">
            <a:off x="857250" y="8410575"/>
            <a:ext cx="16573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Review your results and note any questions. Contact DMG if you need help before your readiness review.</a:t>
            </a:r>
          </a:p>
        </p:txBody>
      </p:sp>
    </p:spTree>
    <p:extLst>
      <p:ext uri="{BB962C8B-B14F-4D97-AF65-F5344CB8AC3E}">
        <p14:creationId xmlns:p14="http://schemas.microsoft.com/office/powerpoint/2010/main" val="827049727"/>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2" name="">
            <a:extLst xmlns:a="http://schemas.openxmlformats.org/drawingml/2006/main">
              <a:ext uri="{FF2B5EF4-FFF2-40B4-BE49-F238E27FC236}">
                <a16:creationId xmlns:a16="http://schemas.microsoft.com/office/drawing/2014/main" id="{566D7DF0-CDB1-4CF9-8A7C-91738CD0D02D}"/>
              </a:ext>
            </a:extLst>
          </p:cNvPr>
          <p:cNvPicPr>
            <a:picLocks xmlns:a="http://schemas.openxmlformats.org/drawingml/2006/main" noChangeAspect="1"/>
          </p:cNvPicPr>
          <p:nvPr/>
        </p:nvPicPr>
        <p:blipFill>
          <a:blip xmlns:r="http://schemas.openxmlformats.org/officeDocument/2006/relationships" xmlns:a="http://schemas.openxmlformats.org/drawingml/2006/main" r:embed="R479595beb6524530"/>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F71A25F0-5C49-4A7F-B84E-0F746CB342E8}"/>
              </a:ext>
            </a:extLst>
          </p:cNvPr>
          <p:cNvPicPr>
            <a:picLocks xmlns:a="http://schemas.openxmlformats.org/drawingml/2006/main" noChangeAspect="1"/>
          </p:cNvPicPr>
          <p:nvPr/>
        </p:nvPicPr>
        <p:blipFill>
          <a:blip xmlns:r="http://schemas.openxmlformats.org/officeDocument/2006/relationships" xmlns:a="http://schemas.openxmlformats.org/drawingml/2006/main" r:embed="Rb9afbcf8ca4e4afb"/>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FCF6432E-F6B0-45C9-BA11-F4308398651F}"/>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Readiness Review</a:t>
            </a:r>
          </a:p>
        </p:txBody>
      </p:sp>
      <p:sp>
        <p:nvSpPr>
          <p:cNvPr id="4" name="">
            <a:extLst xmlns:a="http://schemas.openxmlformats.org/drawingml/2006/main">
              <a:ext uri="{FF2B5EF4-FFF2-40B4-BE49-F238E27FC236}">
                <a16:creationId xmlns:a16="http://schemas.microsoft.com/office/drawing/2014/main" id="{16D6FF2D-2D4F-4FAE-8BB9-F5FD5F4F3153}"/>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Send your completion summary to </a:t>
            </a:r>
            <a:r>
              <a:rPr sz="2100" b="0" u="sng">
                <a:solidFill>
                  <a:srgbClr val="666666"/>
                </a:solidFill>
                <a:latin typeface="Public Sans"/>
                <a:ea typeface="Public Sans"/>
                <a:cs typeface="Public Sans"/>
                <a:hlinkClick xmlns:r="http://schemas.openxmlformats.org/officeDocument/2006/relationships" r:id="Rf5924fae6e484383"/>
              </a:rPr>
              <a:t>distributorsupport@dmg.health</a:t>
            </a:r>
          </a:p>
        </p:txBody>
      </p:sp>
      <p:sp>
        <p:nvSpPr>
          <p:cNvPr id="5" name="">
            <a:extLst xmlns:a="http://schemas.openxmlformats.org/drawingml/2006/main">
              <a:ext uri="{FF2B5EF4-FFF2-40B4-BE49-F238E27FC236}">
                <a16:creationId xmlns:a16="http://schemas.microsoft.com/office/drawing/2014/main" id="{182DD618-B1C8-444B-9859-C92464E47D70}"/>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4F5AAEE5-3985-4C74-9A7F-21AECD4D0C8C}"/>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260C449A-8D26-4065-A4E0-15BD14A81A59}"/>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35</a:t>
            </a:r>
          </a:p>
        </p:txBody>
      </p:sp>
      <p:sp>
        <p:nvSpPr>
          <p:cNvPr id="8" name="">
            <a:extLst xmlns:a="http://schemas.openxmlformats.org/drawingml/2006/main">
              <a:ext uri="{FF2B5EF4-FFF2-40B4-BE49-F238E27FC236}">
                <a16:creationId xmlns:a16="http://schemas.microsoft.com/office/drawing/2014/main" id="{5EAEE874-75F2-491C-9FBD-C1B0C99149A1}"/>
              </a:ext>
            </a:extLst>
          </p:cNvPr>
          <p:cNvSpPr>
            <a:spLocks xmlns:a="http://schemas.openxmlformats.org/drawingml/2006/main" noGrp="1"/>
          </p:cNvSpPr>
          <p:nvPr/>
        </p:nvSpPr>
        <p:spPr>
          <a:xfrm xmlns:a="http://schemas.openxmlformats.org/drawingml/2006/main">
            <a:off x="857250" y="36195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01</a:t>
            </a:r>
          </a:p>
        </p:txBody>
      </p:sp>
      <p:sp>
        <p:nvSpPr>
          <p:cNvPr id="9" name="">
            <a:extLst xmlns:a="http://schemas.openxmlformats.org/drawingml/2006/main">
              <a:ext uri="{FF2B5EF4-FFF2-40B4-BE49-F238E27FC236}">
                <a16:creationId xmlns:a16="http://schemas.microsoft.com/office/drawing/2014/main" id="{3553017F-7285-4E85-8E9B-3B4EDD2F7CFA}"/>
              </a:ext>
            </a:extLst>
          </p:cNvPr>
          <p:cNvSpPr>
            <a:spLocks xmlns:a="http://schemas.openxmlformats.org/drawingml/2006/main" noGrp="1"/>
          </p:cNvSpPr>
          <p:nvPr/>
        </p:nvSpPr>
        <p:spPr>
          <a:xfrm xmlns:a="http://schemas.openxmlformats.org/drawingml/2006/main">
            <a:off x="1714500" y="3619500"/>
            <a:ext cx="990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0" name="">
            <a:extLst xmlns:a="http://schemas.openxmlformats.org/drawingml/2006/main">
              <a:ext uri="{FF2B5EF4-FFF2-40B4-BE49-F238E27FC236}">
                <a16:creationId xmlns:a16="http://schemas.microsoft.com/office/drawing/2014/main" id="{5284C291-26FD-4B6A-BCFD-B8D2523FE9E0}"/>
              </a:ext>
            </a:extLst>
          </p:cNvPr>
          <p:cNvSpPr>
            <a:spLocks xmlns:a="http://schemas.openxmlformats.org/drawingml/2006/main" noGrp="1"/>
          </p:cNvSpPr>
          <p:nvPr/>
        </p:nvSpPr>
        <p:spPr>
          <a:xfrm xmlns:a="http://schemas.openxmlformats.org/drawingml/2006/main">
            <a:off x="1714500" y="4124325"/>
            <a:ext cx="9906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 can sign in and find current materials for my assigned products.</a:t>
            </a:r>
          </a:p>
        </p:txBody>
      </p:sp>
      <p:sp>
        <p:nvSpPr>
          <p:cNvPr id="11" name="">
            <a:extLst xmlns:a="http://schemas.openxmlformats.org/drawingml/2006/main">
              <a:ext uri="{FF2B5EF4-FFF2-40B4-BE49-F238E27FC236}">
                <a16:creationId xmlns:a16="http://schemas.microsoft.com/office/drawing/2014/main" id="{6EAA0E7A-88B9-4591-9943-09C9B3A84FA8}"/>
              </a:ext>
            </a:extLst>
          </p:cNvPr>
          <p:cNvSpPr>
            <a:spLocks xmlns:a="http://schemas.openxmlformats.org/drawingml/2006/main" noGrp="1"/>
          </p:cNvSpPr>
          <p:nvPr/>
        </p:nvSpPr>
        <p:spPr>
          <a:xfrm xmlns:a="http://schemas.openxmlformats.org/drawingml/2006/main">
            <a:off x="857250" y="504825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02</a:t>
            </a:r>
          </a:p>
        </p:txBody>
      </p:sp>
      <p:sp>
        <p:nvSpPr>
          <p:cNvPr id="12" name="">
            <a:extLst xmlns:a="http://schemas.openxmlformats.org/drawingml/2006/main">
              <a:ext uri="{FF2B5EF4-FFF2-40B4-BE49-F238E27FC236}">
                <a16:creationId xmlns:a16="http://schemas.microsoft.com/office/drawing/2014/main" id="{9C343BC0-5D5F-4B81-9517-49B9CDC266F0}"/>
              </a:ext>
            </a:extLst>
          </p:cNvPr>
          <p:cNvSpPr>
            <a:spLocks xmlns:a="http://schemas.openxmlformats.org/drawingml/2006/main" noGrp="1"/>
          </p:cNvSpPr>
          <p:nvPr/>
        </p:nvSpPr>
        <p:spPr>
          <a:xfrm xmlns:a="http://schemas.openxmlformats.org/drawingml/2006/main">
            <a:off x="1714500" y="5048250"/>
            <a:ext cx="990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3" name="">
            <a:extLst xmlns:a="http://schemas.openxmlformats.org/drawingml/2006/main">
              <a:ext uri="{FF2B5EF4-FFF2-40B4-BE49-F238E27FC236}">
                <a16:creationId xmlns:a16="http://schemas.microsoft.com/office/drawing/2014/main" id="{EE1A08E5-6809-4CD5-943B-71959E5AABC6}"/>
              </a:ext>
            </a:extLst>
          </p:cNvPr>
          <p:cNvSpPr>
            <a:spLocks xmlns:a="http://schemas.openxmlformats.org/drawingml/2006/main" noGrp="1"/>
          </p:cNvSpPr>
          <p:nvPr/>
        </p:nvSpPr>
        <p:spPr>
          <a:xfrm xmlns:a="http://schemas.openxmlformats.org/drawingml/2006/main">
            <a:off x="1714500" y="5553075"/>
            <a:ext cx="9906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 can explain the treatment approaches and ordering workflow.</a:t>
            </a:r>
          </a:p>
        </p:txBody>
      </p:sp>
      <p:sp>
        <p:nvSpPr>
          <p:cNvPr id="14" name="">
            <a:extLst xmlns:a="http://schemas.openxmlformats.org/drawingml/2006/main">
              <a:ext uri="{FF2B5EF4-FFF2-40B4-BE49-F238E27FC236}">
                <a16:creationId xmlns:a16="http://schemas.microsoft.com/office/drawing/2014/main" id="{B15F7445-7F06-4948-83DF-14B35FFC69B9}"/>
              </a:ext>
            </a:extLst>
          </p:cNvPr>
          <p:cNvSpPr>
            <a:spLocks xmlns:a="http://schemas.openxmlformats.org/drawingml/2006/main" noGrp="1"/>
          </p:cNvSpPr>
          <p:nvPr/>
        </p:nvSpPr>
        <p:spPr>
          <a:xfrm xmlns:a="http://schemas.openxmlformats.org/drawingml/2006/main">
            <a:off x="857250" y="647700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03</a:t>
            </a:r>
          </a:p>
        </p:txBody>
      </p:sp>
      <p:sp>
        <p:nvSpPr>
          <p:cNvPr id="15" name="">
            <a:extLst xmlns:a="http://schemas.openxmlformats.org/drawingml/2006/main">
              <a:ext uri="{FF2B5EF4-FFF2-40B4-BE49-F238E27FC236}">
                <a16:creationId xmlns:a16="http://schemas.microsoft.com/office/drawing/2014/main" id="{2B025BBB-D0FE-4FBC-9C03-36F1DEB61D0D}"/>
              </a:ext>
            </a:extLst>
          </p:cNvPr>
          <p:cNvSpPr>
            <a:spLocks xmlns:a="http://schemas.openxmlformats.org/drawingml/2006/main" noGrp="1"/>
          </p:cNvSpPr>
          <p:nvPr/>
        </p:nvSpPr>
        <p:spPr>
          <a:xfrm xmlns:a="http://schemas.openxmlformats.org/drawingml/2006/main">
            <a:off x="1714500" y="6477000"/>
            <a:ext cx="990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6" name="">
            <a:extLst xmlns:a="http://schemas.openxmlformats.org/drawingml/2006/main">
              <a:ext uri="{FF2B5EF4-FFF2-40B4-BE49-F238E27FC236}">
                <a16:creationId xmlns:a16="http://schemas.microsoft.com/office/drawing/2014/main" id="{894DD057-1577-46EC-BC9A-D6A1031A9501}"/>
              </a:ext>
            </a:extLst>
          </p:cNvPr>
          <p:cNvSpPr>
            <a:spLocks xmlns:a="http://schemas.openxmlformats.org/drawingml/2006/main" noGrp="1"/>
          </p:cNvSpPr>
          <p:nvPr/>
        </p:nvSpPr>
        <p:spPr>
          <a:xfrm xmlns:a="http://schemas.openxmlformats.org/drawingml/2006/main">
            <a:off x="1714500" y="6981825"/>
            <a:ext cx="9906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 completed the sample order exercise and can record the next action.</a:t>
            </a:r>
          </a:p>
        </p:txBody>
      </p:sp>
      <p:sp>
        <p:nvSpPr>
          <p:cNvPr id="17" name="">
            <a:extLst xmlns:a="http://schemas.openxmlformats.org/drawingml/2006/main">
              <a:ext uri="{FF2B5EF4-FFF2-40B4-BE49-F238E27FC236}">
                <a16:creationId xmlns:a16="http://schemas.microsoft.com/office/drawing/2014/main" id="{36138D17-AD10-4CAE-898E-3D6E109E6872}"/>
              </a:ext>
            </a:extLst>
          </p:cNvPr>
          <p:cNvSpPr>
            <a:spLocks xmlns:a="http://schemas.openxmlformats.org/drawingml/2006/main" noGrp="1"/>
          </p:cNvSpPr>
          <p:nvPr/>
        </p:nvSpPr>
        <p:spPr>
          <a:xfrm xmlns:a="http://schemas.openxmlformats.org/drawingml/2006/main">
            <a:off x="857250" y="7905750"/>
            <a:ext cx="666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3195D3"/>
                </a:solidFill>
                <a:latin typeface="Sora"/>
                <a:ea typeface="Sora"/>
                <a:cs typeface="Sora"/>
              </a:defRPr>
            </a:defPPr>
          </a:lstStyle>
          <a:p xmlns:a="http://schemas.openxmlformats.org/drawingml/2006/main">
            <a:pPr>
              <a:buNone/>
              <a:defRPr sz="3600" b="1">
                <a:solidFill>
                  <a:srgbClr val="3195D3"/>
                </a:solidFill>
                <a:latin typeface="Sora"/>
                <a:ea typeface="Sora"/>
                <a:cs typeface="Sora"/>
              </a:defRPr>
            </a:pPr>
            <a:r>
              <a:rPr sz="3600" b="1">
                <a:solidFill>
                  <a:srgbClr val="3195D3"/>
                </a:solidFill>
                <a:latin typeface="Sora"/>
                <a:ea typeface="Sora"/>
                <a:cs typeface="Sora"/>
              </a:rPr>
              <a:t>04</a:t>
            </a:r>
          </a:p>
        </p:txBody>
      </p:sp>
      <p:sp>
        <p:nvSpPr>
          <p:cNvPr id="18" name="">
            <a:extLst xmlns:a="http://schemas.openxmlformats.org/drawingml/2006/main">
              <a:ext uri="{FF2B5EF4-FFF2-40B4-BE49-F238E27FC236}">
                <a16:creationId xmlns:a16="http://schemas.microsoft.com/office/drawing/2014/main" id="{41AAE95E-4DFB-4AED-AED6-DB29B77DC759}"/>
              </a:ext>
            </a:extLst>
          </p:cNvPr>
          <p:cNvSpPr>
            <a:spLocks xmlns:a="http://schemas.openxmlformats.org/drawingml/2006/main" noGrp="1"/>
          </p:cNvSpPr>
          <p:nvPr/>
        </p:nvSpPr>
        <p:spPr>
          <a:xfrm xmlns:a="http://schemas.openxmlformats.org/drawingml/2006/main">
            <a:off x="1714500" y="7905750"/>
            <a:ext cx="990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1">
                <a:solidFill>
                  <a:srgbClr val="104A78"/>
                </a:solidFill>
                <a:latin typeface="Sora"/>
                <a:ea typeface="Sora"/>
                <a:cs typeface="Sora"/>
              </a:defRPr>
            </a:defPPr>
          </a:lstStyle>
          <a:p xmlns:a="http://schemas.openxmlformats.org/drawingml/2006/main">
            <a:r>
              <a:t/>
            </a:r>
          </a:p>
        </p:txBody>
      </p:sp>
      <p:sp>
        <p:nvSpPr>
          <p:cNvPr id="19" name="">
            <a:extLst xmlns:a="http://schemas.openxmlformats.org/drawingml/2006/main">
              <a:ext uri="{FF2B5EF4-FFF2-40B4-BE49-F238E27FC236}">
                <a16:creationId xmlns:a16="http://schemas.microsoft.com/office/drawing/2014/main" id="{C2CBAC13-A49E-4E5C-BC29-5F57E86DED7D}"/>
              </a:ext>
            </a:extLst>
          </p:cNvPr>
          <p:cNvSpPr>
            <a:spLocks xmlns:a="http://schemas.openxmlformats.org/drawingml/2006/main" noGrp="1"/>
          </p:cNvSpPr>
          <p:nvPr/>
        </p:nvSpPr>
        <p:spPr>
          <a:xfrm xmlns:a="http://schemas.openxmlformats.org/drawingml/2006/main">
            <a:off x="1714500" y="8410575"/>
            <a:ext cx="9906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3D3D3D"/>
                </a:solidFill>
                <a:latin typeface="Public Sans"/>
                <a:ea typeface="Public Sans"/>
                <a:cs typeface="Public Sans"/>
              </a:defRPr>
            </a:defPPr>
          </a:lstStyle>
          <a:p xmlns:a="http://schemas.openxmlformats.org/drawingml/2006/main">
            <a:pPr>
              <a:buNone/>
              <a:defRPr sz="2325" b="0">
                <a:solidFill>
                  <a:srgbClr val="3D3D3D"/>
                </a:solidFill>
                <a:latin typeface="Public Sans"/>
                <a:ea typeface="Public Sans"/>
                <a:cs typeface="Public Sans"/>
              </a:defRPr>
            </a:pPr>
            <a:r>
              <a:rPr sz="2325" b="0">
                <a:solidFill>
                  <a:srgbClr val="3D3D3D"/>
                </a:solidFill>
                <a:latin typeface="Public Sans"/>
                <a:ea typeface="Public Sans"/>
                <a:cs typeface="Public Sans"/>
              </a:rPr>
              <a:t>I completed the product quizzes, reviewed my scores and listed my remaining questions.</a:t>
            </a:r>
          </a:p>
        </p:txBody>
      </p:sp>
      <p:sp>
        <p:nvSpPr>
          <p:cNvPr id="20" name="">
            <a:extLst xmlns:a="http://schemas.openxmlformats.org/drawingml/2006/main">
              <a:ext uri="{FF2B5EF4-FFF2-40B4-BE49-F238E27FC236}">
                <a16:creationId xmlns:a16="http://schemas.microsoft.com/office/drawing/2014/main" id="{F5D8B453-5E53-45D3-90FD-E2C808E81C44}"/>
              </a:ext>
            </a:extLst>
          </p:cNvPr>
          <p:cNvSpPr>
            <a:spLocks xmlns:a="http://schemas.openxmlformats.org/drawingml/2006/main" noGrp="1"/>
          </p:cNvSpPr>
          <p:nvPr/>
        </p:nvSpPr>
        <p:spPr>
          <a:xfrm xmlns:a="http://schemas.openxmlformats.org/drawingml/2006/main">
            <a:off x="13049250" y="4048125"/>
            <a:ext cx="419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1">
                <a:solidFill>
                  <a:srgbClr val="104A78"/>
                </a:solidFill>
                <a:latin typeface="Sora"/>
                <a:ea typeface="Sora"/>
                <a:cs typeface="Sora"/>
              </a:defRPr>
            </a:defPPr>
          </a:lstStyle>
          <a:p xmlns:a="http://schemas.openxmlformats.org/drawingml/2006/main">
            <a:pPr>
              <a:buNone/>
              <a:defRPr sz="2700" b="1">
                <a:solidFill>
                  <a:srgbClr val="104A78"/>
                </a:solidFill>
                <a:latin typeface="Sora"/>
                <a:ea typeface="Sora"/>
                <a:cs typeface="Sora"/>
              </a:defRPr>
            </a:pPr>
            <a:r>
              <a:rPr sz="2700" b="1">
                <a:solidFill>
                  <a:srgbClr val="104A78"/>
                </a:solidFill>
                <a:latin typeface="Sora"/>
                <a:ea typeface="Sora"/>
                <a:cs typeface="Sora"/>
              </a:rPr>
              <a:t>DMG readiness confirmation</a:t>
            </a:r>
          </a:p>
        </p:txBody>
      </p:sp>
      <p:sp>
        <p:nvSpPr>
          <p:cNvPr id="21" name="">
            <a:extLst xmlns:a="http://schemas.openxmlformats.org/drawingml/2006/main">
              <a:ext uri="{FF2B5EF4-FFF2-40B4-BE49-F238E27FC236}">
                <a16:creationId xmlns:a16="http://schemas.microsoft.com/office/drawing/2014/main" id="{D7350F5B-8267-4E19-BCD1-175E130FE2B7}"/>
              </a:ext>
            </a:extLst>
          </p:cNvPr>
          <p:cNvSpPr>
            <a:spLocks xmlns:a="http://schemas.openxmlformats.org/drawingml/2006/main" noGrp="1"/>
          </p:cNvSpPr>
          <p:nvPr/>
        </p:nvSpPr>
        <p:spPr>
          <a:xfrm xmlns:a="http://schemas.openxmlformats.org/drawingml/2006/main">
            <a:off x="13049250" y="5810250"/>
            <a:ext cx="41910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3D3D3D"/>
                </a:solidFill>
                <a:latin typeface="Public Sans"/>
                <a:ea typeface="Public Sans"/>
                <a:cs typeface="Public Sans"/>
              </a:defRPr>
            </a:defPPr>
          </a:lstStyle>
          <a:p xmlns:a="http://schemas.openxmlformats.org/drawingml/2006/main">
            <a:pPr>
              <a:buNone/>
              <a:defRPr sz="2250" b="0">
                <a:solidFill>
                  <a:srgbClr val="3D3D3D"/>
                </a:solidFill>
                <a:latin typeface="Public Sans"/>
                <a:ea typeface="Public Sans"/>
                <a:cs typeface="Public Sans"/>
              </a:defRPr>
            </a:pPr>
            <a:r>
              <a:rPr sz="2250" b="0">
                <a:solidFill>
                  <a:srgbClr val="3D3D3D"/>
                </a:solidFill>
                <a:latin typeface="Public Sans"/>
                <a:ea typeface="Public Sans"/>
                <a:cs typeface="Public Sans"/>
              </a:rPr>
              <a:t>Include your name, account email, assigned products, and any questions. DMG will confirm the remaining steps before launch.</a:t>
            </a:r>
          </a:p>
        </p:txBody>
      </p:sp>
    </p:spTree>
    <p:extLst>
      <p:ext uri="{BB962C8B-B14F-4D97-AF65-F5344CB8AC3E}">
        <p14:creationId xmlns:p14="http://schemas.microsoft.com/office/powerpoint/2010/main" val="1532540785"/>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9721B6AC-8766-453B-88A2-6E020984F3C7}"/>
              </a:ext>
            </a:extLst>
          </p:cNvPr>
          <p:cNvPicPr>
            <a:picLocks xmlns:a="http://schemas.openxmlformats.org/drawingml/2006/main" noChangeAspect="1"/>
          </p:cNvPicPr>
          <p:nvPr/>
        </p:nvPicPr>
        <p:blipFill>
          <a:blip xmlns:r="http://schemas.openxmlformats.org/officeDocument/2006/relationships" xmlns:a="http://schemas.openxmlformats.org/drawingml/2006/main" r:embed="R336f607d24a24f93"/>
          <a:stretch xmlns:a="http://schemas.openxmlformats.org/drawingml/2006/main"/>
        </p:blipFill>
        <p:spPr>
          <a:xfrm xmlns:a="http://schemas.openxmlformats.org/drawingml/2006/main">
            <a:off x="866775" y="428625"/>
            <a:ext cx="3600450" cy="771525"/>
          </a:xfrm>
          <a:prstGeom xmlns:a="http://schemas.openxmlformats.org/drawingml/2006/main" prst="roundRect">
            <a:avLst>
              <a:gd name="adj" fmla="val 24691"/>
            </a:avLst>
          </a:prstGeom>
        </p:spPr>
      </p:pic>
      <p:pic>
        <p:nvPicPr>
          <p:cNvPr id="2" name="">
            <a:extLst xmlns:a="http://schemas.openxmlformats.org/drawingml/2006/main">
              <a:ext uri="{FF2B5EF4-FFF2-40B4-BE49-F238E27FC236}">
                <a16:creationId xmlns:a16="http://schemas.microsoft.com/office/drawing/2014/main" id="{6F72F61A-7EEA-4A8D-959C-AA57442DEF30}"/>
              </a:ext>
            </a:extLst>
          </p:cNvPr>
          <p:cNvPicPr>
            <a:picLocks xmlns:a="http://schemas.openxmlformats.org/drawingml/2006/main" noChangeAspect="1"/>
          </p:cNvPicPr>
          <p:nvPr/>
        </p:nvPicPr>
        <p:blipFill>
          <a:blip xmlns:r="http://schemas.openxmlformats.org/officeDocument/2006/relationships" xmlns:a="http://schemas.openxmlformats.org/drawingml/2006/main" r:embed="R3d441c91b98240d9"/>
          <a:stretch xmlns:a="http://schemas.openxmlformats.org/drawingml/2006/main"/>
        </p:blipFill>
        <p:spPr>
          <a:xfrm xmlns:a="http://schemas.openxmlformats.org/drawingml/2006/main">
            <a:off x="15786827" y="238125"/>
            <a:ext cx="1287596" cy="1143000"/>
          </a:xfrm>
          <a:prstGeom xmlns:a="http://schemas.openxmlformats.org/drawingml/2006/main" prst="roundRect">
            <a:avLst>
              <a:gd name="adj" fmla="val 16667"/>
            </a:avLst>
          </a:prstGeom>
        </p:spPr>
      </p:pic>
      <p:sp>
        <p:nvSpPr>
          <p:cNvPr id="3" name="">
            <a:extLst xmlns:a="http://schemas.openxmlformats.org/drawingml/2006/main">
              <a:ext uri="{FF2B5EF4-FFF2-40B4-BE49-F238E27FC236}">
                <a16:creationId xmlns:a16="http://schemas.microsoft.com/office/drawing/2014/main" id="{5CE04A65-EE7B-4BCE-AD77-AE41473160BC}"/>
              </a:ext>
            </a:extLst>
          </p:cNvPr>
          <p:cNvSpPr>
            <a:spLocks xmlns:a="http://schemas.openxmlformats.org/drawingml/2006/main" noGrp="1"/>
          </p:cNvSpPr>
          <p:nvPr/>
        </p:nvSpPr>
        <p:spPr>
          <a:xfrm xmlns:a="http://schemas.openxmlformats.org/drawingml/2006/main">
            <a:off x="857250" y="1524000"/>
            <a:ext cx="1657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Help During Onboarding</a:t>
            </a:r>
          </a:p>
        </p:txBody>
      </p:sp>
      <p:sp>
        <p:nvSpPr>
          <p:cNvPr id="4" name="">
            <a:extLst xmlns:a="http://schemas.openxmlformats.org/drawingml/2006/main">
              <a:ext uri="{FF2B5EF4-FFF2-40B4-BE49-F238E27FC236}">
                <a16:creationId xmlns:a16="http://schemas.microsoft.com/office/drawing/2014/main" id="{D08C4882-5426-40B9-B300-CB6AB0E6BD5B}"/>
              </a:ext>
            </a:extLst>
          </p:cNvPr>
          <p:cNvSpPr>
            <a:spLocks xmlns:a="http://schemas.openxmlformats.org/drawingml/2006/main" noGrp="1"/>
          </p:cNvSpPr>
          <p:nvPr/>
        </p:nvSpPr>
        <p:spPr>
          <a:xfrm xmlns:a="http://schemas.openxmlformats.org/drawingml/2006/main">
            <a:off x="857250" y="2524125"/>
            <a:ext cx="16287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Include the step, resource title, and what you expected to happen.</a:t>
            </a:r>
          </a:p>
        </p:txBody>
      </p:sp>
      <p:sp>
        <p:nvSpPr>
          <p:cNvPr id="5" name="">
            <a:extLst xmlns:a="http://schemas.openxmlformats.org/drawingml/2006/main">
              <a:ext uri="{FF2B5EF4-FFF2-40B4-BE49-F238E27FC236}">
                <a16:creationId xmlns:a16="http://schemas.microsoft.com/office/drawing/2014/main" id="{3AF68A7B-EDD2-4FE0-A210-94A476C59560}"/>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oundRect">
            <a:avLst>
              <a:gd name="adj" fmla="val 50000"/>
            </a:avLst>
          </a:prstGeom>
          <a:solidFill xmlns:a="http://schemas.openxmlformats.org/drawingml/2006/main">
            <a:srgbClr val="3195D3"/>
          </a:solidFill>
          <a:ln xmlns:a="http://schemas.openxmlformats.org/drawingml/2006/main" w="0">
            <a:noFill/>
          </a:ln>
        </p:spPr>
        <p:txBody>
          <a:bodyPr xmlns:a="http://schemas.openxmlformats.org/drawingml/2006/main" wrap="square" lIns="190500" tIns="190500" rIns="190500" bIns="190500">
            <a:noAutofit/>
          </a:bodyPr>
          <a:lstStyle xmlns:a="http://schemas.openxmlformats.org/drawingml/2006/main">
            <a:defPPr>
              <a:defRPr sz="100" b="0">
                <a:solidFill>
                  <a:srgbClr val="FFFFFF"/>
                </a:solidFill>
                <a:latin typeface="Public Sans"/>
                <a:ea typeface="Public Sans"/>
                <a:cs typeface="Public Sans"/>
              </a:defRPr>
            </a:defPPr>
          </a:lstStyle>
          <a:p xmlns:a="http://schemas.openxmlformats.org/drawingml/2006/main">
            <a:r>
              <a:t/>
            </a:r>
          </a:p>
        </p:txBody>
      </p:sp>
      <p:sp>
        <p:nvSpPr>
          <p:cNvPr id="6" name="">
            <a:extLst xmlns:a="http://schemas.openxmlformats.org/drawingml/2006/main">
              <a:ext uri="{FF2B5EF4-FFF2-40B4-BE49-F238E27FC236}">
                <a16:creationId xmlns:a16="http://schemas.microsoft.com/office/drawing/2014/main" id="{44DACCC6-6814-4488-801E-A6099AFD5A34}"/>
              </a:ext>
            </a:extLst>
          </p:cNvPr>
          <p:cNvSpPr>
            <a:spLocks xmlns:a="http://schemas.openxmlformats.org/drawingml/2006/main" noGrp="1"/>
          </p:cNvSpPr>
          <p:nvPr/>
        </p:nvSpPr>
        <p:spPr>
          <a:xfrm xmlns:a="http://schemas.openxmlformats.org/drawingml/2006/main">
            <a:off x="857250" y="9763125"/>
            <a:ext cx="1428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777777"/>
                </a:solidFill>
                <a:latin typeface="Public Sans"/>
                <a:ea typeface="Public Sans"/>
                <a:cs typeface="Public Sans"/>
              </a:defRPr>
            </a:defPPr>
          </a:lstStyle>
          <a:p xmlns:a="http://schemas.openxmlformats.org/drawingml/2006/main">
            <a:pPr>
              <a:buNone/>
              <a:defRPr sz="1500" b="0">
                <a:solidFill>
                  <a:srgbClr val="777777"/>
                </a:solidFill>
                <a:latin typeface="Public Sans"/>
                <a:ea typeface="Public Sans"/>
                <a:cs typeface="Public Sans"/>
              </a:defRPr>
            </a:pPr>
            <a:r>
              <a:rPr sz="1500" b="0">
                <a:solidFill>
                  <a:srgbClr val="777777"/>
                </a:solidFill>
                <a:latin typeface="Public Sans"/>
                <a:ea typeface="Public Sans"/>
                <a:cs typeface="Public Sans"/>
              </a:rPr>
              <a:t>DMG  |  Distributor onboarding</a:t>
            </a:r>
          </a:p>
        </p:txBody>
      </p:sp>
      <p:sp>
        <p:nvSpPr>
          <p:cNvPr id="7" name="">
            <a:extLst xmlns:a="http://schemas.openxmlformats.org/drawingml/2006/main">
              <a:ext uri="{FF2B5EF4-FFF2-40B4-BE49-F238E27FC236}">
                <a16:creationId xmlns:a16="http://schemas.microsoft.com/office/drawing/2014/main" id="{DDAAF996-E527-4313-AB74-93332C2B5D78}"/>
              </a:ext>
            </a:extLst>
          </p:cNvPr>
          <p:cNvSpPr>
            <a:spLocks xmlns:a="http://schemas.openxmlformats.org/drawingml/2006/main" noGrp="1"/>
          </p:cNvSpPr>
          <p:nvPr/>
        </p:nvSpPr>
        <p:spPr>
          <a:xfrm xmlns:a="http://schemas.openxmlformats.org/drawingml/2006/main">
            <a:off x="16859250" y="9763125"/>
            <a:ext cx="571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3195D3"/>
                </a:solidFill>
                <a:latin typeface="Public Sans"/>
                <a:ea typeface="Public Sans"/>
                <a:cs typeface="Public Sans"/>
              </a:defRPr>
            </a:defPPr>
          </a:lstStyle>
          <a:p xmlns:a="http://schemas.openxmlformats.org/drawingml/2006/main">
            <a:pPr>
              <a:buNone/>
              <a:defRPr sz="1500" b="1">
                <a:solidFill>
                  <a:srgbClr val="3195D3"/>
                </a:solidFill>
                <a:latin typeface="Public Sans"/>
                <a:ea typeface="Public Sans"/>
                <a:cs typeface="Public Sans"/>
              </a:defRPr>
            </a:pPr>
            <a:r>
              <a:rPr sz="1500" b="1">
                <a:solidFill>
                  <a:srgbClr val="3195D3"/>
                </a:solidFill>
                <a:latin typeface="Public Sans"/>
                <a:ea typeface="Public Sans"/>
                <a:cs typeface="Public Sans"/>
              </a:rPr>
              <a:t>36</a:t>
            </a:r>
          </a:p>
        </p:txBody>
      </p:sp>
      <p:sp>
        <p:nvSpPr>
          <p:cNvPr id="8" name="">
            <a:extLst xmlns:a="http://schemas.openxmlformats.org/drawingml/2006/main">
              <a:ext uri="{FF2B5EF4-FFF2-40B4-BE49-F238E27FC236}">
                <a16:creationId xmlns:a16="http://schemas.microsoft.com/office/drawing/2014/main" id="{52FA512D-7706-4563-A5F3-BB10ACCC3B89}"/>
              </a:ext>
            </a:extLst>
          </p:cNvPr>
          <p:cNvSpPr>
            <a:spLocks xmlns:a="http://schemas.openxmlformats.org/drawingml/2006/main" noGrp="1"/>
          </p:cNvSpPr>
          <p:nvPr/>
        </p:nvSpPr>
        <p:spPr>
          <a:xfrm xmlns:a="http://schemas.openxmlformats.org/drawingml/2006/main">
            <a:off x="857250" y="3619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Cannot sign in?</a:t>
            </a:r>
          </a:p>
        </p:txBody>
      </p:sp>
      <p:sp>
        <p:nvSpPr>
          <p:cNvPr id="9" name="">
            <a:extLst xmlns:a="http://schemas.openxmlformats.org/drawingml/2006/main">
              <a:ext uri="{FF2B5EF4-FFF2-40B4-BE49-F238E27FC236}">
                <a16:creationId xmlns:a16="http://schemas.microsoft.com/office/drawing/2014/main" id="{6EAA514F-2006-4871-B891-F1F946052BB5}"/>
              </a:ext>
            </a:extLst>
          </p:cNvPr>
          <p:cNvSpPr>
            <a:spLocks xmlns:a="http://schemas.openxmlformats.org/drawingml/2006/main" noGrp="1"/>
          </p:cNvSpPr>
          <p:nvPr/>
        </p:nvSpPr>
        <p:spPr>
          <a:xfrm xmlns:a="http://schemas.openxmlformats.org/drawingml/2006/main">
            <a:off x="857250" y="4124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Check your invited email address. Send DMG the error message and the device and browser you are using.</a:t>
            </a:r>
          </a:p>
        </p:txBody>
      </p:sp>
      <p:sp>
        <p:nvSpPr>
          <p:cNvPr id="10" name="">
            <a:extLst xmlns:a="http://schemas.openxmlformats.org/drawingml/2006/main">
              <a:ext uri="{FF2B5EF4-FFF2-40B4-BE49-F238E27FC236}">
                <a16:creationId xmlns:a16="http://schemas.microsoft.com/office/drawing/2014/main" id="{A6A3419F-7F35-4C97-B952-EB67BC4C8FDA}"/>
              </a:ext>
            </a:extLst>
          </p:cNvPr>
          <p:cNvSpPr>
            <a:spLocks xmlns:a="http://schemas.openxmlformats.org/drawingml/2006/main" noGrp="1"/>
          </p:cNvSpPr>
          <p:nvPr/>
        </p:nvSpPr>
        <p:spPr>
          <a:xfrm xmlns:a="http://schemas.openxmlformats.org/drawingml/2006/main">
            <a:off x="857250" y="4762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Missing a resource?</a:t>
            </a:r>
          </a:p>
        </p:txBody>
      </p:sp>
      <p:sp>
        <p:nvSpPr>
          <p:cNvPr id="11" name="">
            <a:extLst xmlns:a="http://schemas.openxmlformats.org/drawingml/2006/main">
              <a:ext uri="{FF2B5EF4-FFF2-40B4-BE49-F238E27FC236}">
                <a16:creationId xmlns:a16="http://schemas.microsoft.com/office/drawing/2014/main" id="{842161D3-4ABC-473E-8235-08C11914900D}"/>
              </a:ext>
            </a:extLst>
          </p:cNvPr>
          <p:cNvSpPr>
            <a:spLocks xmlns:a="http://schemas.openxmlformats.org/drawingml/2006/main" noGrp="1"/>
          </p:cNvSpPr>
          <p:nvPr/>
        </p:nvSpPr>
        <p:spPr>
          <a:xfrm xmlns:a="http://schemas.openxmlformats.org/drawingml/2006/main">
            <a:off x="857250" y="5267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Identify the product and document so DMG can check availability and permissions.</a:t>
            </a:r>
          </a:p>
        </p:txBody>
      </p:sp>
      <p:sp>
        <p:nvSpPr>
          <p:cNvPr id="12" name="">
            <a:extLst xmlns:a="http://schemas.openxmlformats.org/drawingml/2006/main">
              <a:ext uri="{FF2B5EF4-FFF2-40B4-BE49-F238E27FC236}">
                <a16:creationId xmlns:a16="http://schemas.microsoft.com/office/drawing/2014/main" id="{F681573D-551F-4DB4-AE9E-C959F6504358}"/>
              </a:ext>
            </a:extLst>
          </p:cNvPr>
          <p:cNvSpPr>
            <a:spLocks xmlns:a="http://schemas.openxmlformats.org/drawingml/2006/main" noGrp="1"/>
          </p:cNvSpPr>
          <p:nvPr/>
        </p:nvSpPr>
        <p:spPr>
          <a:xfrm xmlns:a="http://schemas.openxmlformats.org/drawingml/2006/main">
            <a:off x="857250" y="5905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Order or commission issue?</a:t>
            </a:r>
          </a:p>
        </p:txBody>
      </p:sp>
      <p:sp>
        <p:nvSpPr>
          <p:cNvPr id="13" name="">
            <a:extLst xmlns:a="http://schemas.openxmlformats.org/drawingml/2006/main">
              <a:ext uri="{FF2B5EF4-FFF2-40B4-BE49-F238E27FC236}">
                <a16:creationId xmlns:a16="http://schemas.microsoft.com/office/drawing/2014/main" id="{AE9A985C-A6C4-42D5-B23D-FDE7277F17EE}"/>
              </a:ext>
            </a:extLst>
          </p:cNvPr>
          <p:cNvSpPr>
            <a:spLocks xmlns:a="http://schemas.openxmlformats.org/drawingml/2006/main" noGrp="1"/>
          </p:cNvSpPr>
          <p:nvPr/>
        </p:nvSpPr>
        <p:spPr>
          <a:xfrm xmlns:a="http://schemas.openxmlformats.org/drawingml/2006/main">
            <a:off x="857250" y="6410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Reference the PO through the approved support channel. Avoid patient details in general email.</a:t>
            </a:r>
          </a:p>
        </p:txBody>
      </p:sp>
      <p:sp>
        <p:nvSpPr>
          <p:cNvPr id="14" name="">
            <a:extLst xmlns:a="http://schemas.openxmlformats.org/drawingml/2006/main">
              <a:ext uri="{FF2B5EF4-FFF2-40B4-BE49-F238E27FC236}">
                <a16:creationId xmlns:a16="http://schemas.microsoft.com/office/drawing/2014/main" id="{528BD8C4-3FB0-4FD5-8B7F-936CA76D4D97}"/>
              </a:ext>
            </a:extLst>
          </p:cNvPr>
          <p:cNvSpPr>
            <a:spLocks xmlns:a="http://schemas.openxmlformats.org/drawingml/2006/main" noGrp="1"/>
          </p:cNvSpPr>
          <p:nvPr/>
        </p:nvSpPr>
        <p:spPr>
          <a:xfrm xmlns:a="http://schemas.openxmlformats.org/drawingml/2006/main">
            <a:off x="857250" y="7048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Product or clinical question?</a:t>
            </a:r>
          </a:p>
        </p:txBody>
      </p:sp>
      <p:sp>
        <p:nvSpPr>
          <p:cNvPr id="15" name="">
            <a:extLst xmlns:a="http://schemas.openxmlformats.org/drawingml/2006/main">
              <a:ext uri="{FF2B5EF4-FFF2-40B4-BE49-F238E27FC236}">
                <a16:creationId xmlns:a16="http://schemas.microsoft.com/office/drawing/2014/main" id="{09EAAB30-A19A-43C1-BBAA-9AAB62687398}"/>
              </a:ext>
            </a:extLst>
          </p:cNvPr>
          <p:cNvSpPr>
            <a:spLocks xmlns:a="http://schemas.openxmlformats.org/drawingml/2006/main" noGrp="1"/>
          </p:cNvSpPr>
          <p:nvPr/>
        </p:nvSpPr>
        <p:spPr>
          <a:xfrm xmlns:a="http://schemas.openxmlformats.org/drawingml/2006/main">
            <a:off x="857250" y="7553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Record the question for DMG. Use current manufacturer instructions and clinician direction.</a:t>
            </a:r>
          </a:p>
        </p:txBody>
      </p:sp>
      <p:sp>
        <p:nvSpPr>
          <p:cNvPr id="16" name="">
            <a:extLst xmlns:a="http://schemas.openxmlformats.org/drawingml/2006/main">
              <a:ext uri="{FF2B5EF4-FFF2-40B4-BE49-F238E27FC236}">
                <a16:creationId xmlns:a16="http://schemas.microsoft.com/office/drawing/2014/main" id="{6164AABF-FFC2-46EC-8938-DDEDEE692DC4}"/>
              </a:ext>
            </a:extLst>
          </p:cNvPr>
          <p:cNvSpPr>
            <a:spLocks xmlns:a="http://schemas.openxmlformats.org/drawingml/2006/main" noGrp="1"/>
          </p:cNvSpPr>
          <p:nvPr/>
        </p:nvSpPr>
        <p:spPr>
          <a:xfrm xmlns:a="http://schemas.openxmlformats.org/drawingml/2006/main">
            <a:off x="857250" y="8191500"/>
            <a:ext cx="16573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104A78"/>
                </a:solidFill>
                <a:latin typeface="Sora"/>
                <a:ea typeface="Sora"/>
                <a:cs typeface="Sora"/>
              </a:defRPr>
            </a:defPPr>
          </a:lstStyle>
          <a:p xmlns:a="http://schemas.openxmlformats.org/drawingml/2006/main">
            <a:pPr>
              <a:buNone/>
              <a:defRPr sz="2325" b="1">
                <a:solidFill>
                  <a:srgbClr val="104A78"/>
                </a:solidFill>
                <a:latin typeface="Sora"/>
                <a:ea typeface="Sora"/>
                <a:cs typeface="Sora"/>
              </a:defRPr>
            </a:pPr>
            <a:r>
              <a:rPr sz="2325" b="1">
                <a:solidFill>
                  <a:srgbClr val="104A78"/>
                </a:solidFill>
                <a:latin typeface="Sora"/>
                <a:ea typeface="Sora"/>
                <a:cs typeface="Sora"/>
              </a:rPr>
              <a:t>Who can help?</a:t>
            </a:r>
          </a:p>
        </p:txBody>
      </p:sp>
      <p:sp>
        <p:nvSpPr>
          <p:cNvPr id="17" name="">
            <a:extLst xmlns:a="http://schemas.openxmlformats.org/drawingml/2006/main">
              <a:ext uri="{FF2B5EF4-FFF2-40B4-BE49-F238E27FC236}">
                <a16:creationId xmlns:a16="http://schemas.microsoft.com/office/drawing/2014/main" id="{C97E485E-493A-4071-A72E-7E29D0791E30}"/>
              </a:ext>
            </a:extLst>
          </p:cNvPr>
          <p:cNvSpPr>
            <a:spLocks xmlns:a="http://schemas.openxmlformats.org/drawingml/2006/main" noGrp="1"/>
          </p:cNvSpPr>
          <p:nvPr/>
        </p:nvSpPr>
        <p:spPr>
          <a:xfrm xmlns:a="http://schemas.openxmlformats.org/drawingml/2006/main">
            <a:off x="857250" y="8696325"/>
            <a:ext cx="1657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3D3D3D"/>
                </a:solidFill>
                <a:latin typeface="Public Sans"/>
                <a:ea typeface="Public Sans"/>
                <a:cs typeface="Public Sans"/>
              </a:defRPr>
            </a:defPPr>
          </a:lstStyle>
          <a:p xmlns:a="http://schemas.openxmlformats.org/drawingml/2006/main">
            <a:pPr>
              <a:buNone/>
              <a:defRPr sz="2100" b="0">
                <a:solidFill>
                  <a:srgbClr val="3D3D3D"/>
                </a:solidFill>
                <a:latin typeface="Public Sans"/>
                <a:ea typeface="Public Sans"/>
                <a:cs typeface="Public Sans"/>
              </a:defRPr>
            </a:pPr>
            <a:r>
              <a:rPr sz="2100" b="0">
                <a:solidFill>
                  <a:srgbClr val="3D3D3D"/>
                </a:solidFill>
                <a:latin typeface="Public Sans"/>
                <a:ea typeface="Public Sans"/>
                <a:cs typeface="Public Sans"/>
              </a:rPr>
              <a:t>Contact </a:t>
            </a:r>
            <a:r>
              <a:rPr sz="2100" b="0" u="sng">
                <a:solidFill>
                  <a:srgbClr val="3D3D3D"/>
                </a:solidFill>
                <a:latin typeface="Public Sans"/>
                <a:ea typeface="Public Sans"/>
                <a:cs typeface="Public Sans"/>
                <a:hlinkClick xmlns:r="http://schemas.openxmlformats.org/officeDocument/2006/relationships" r:id="R068483225a614ffa"/>
              </a:rPr>
              <a:t>distributorsupport@dmg.health</a:t>
            </a:r>
            <a:r>
              <a:rPr sz="2100" b="0">
                <a:solidFill>
                  <a:srgbClr val="3D3D3D"/>
                </a:solidFill>
                <a:latin typeface="Public Sans"/>
                <a:ea typeface="Public Sans"/>
                <a:cs typeface="Public Sans"/>
              </a:rPr>
              <a:t> with your onboarding questions.</a:t>
            </a:r>
          </a:p>
        </p:txBody>
      </p:sp>
    </p:spTree>
    <p:extLst>
      <p:ext uri="{BB962C8B-B14F-4D97-AF65-F5344CB8AC3E}">
        <p14:creationId xmlns:p14="http://schemas.microsoft.com/office/powerpoint/2010/main" val="135599038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2026-10-12T23:44:13.0210000Z</dcterms:created>
  <dcterms:modified xsi:type="dcterms:W3CDTF">2026-10-12T23:44:13.0210000Z</dcterms:modified>
</coreProperties>
</file>